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7" r:id="rId6"/>
    <p:sldId id="258" r:id="rId7"/>
    <p:sldId id="286" r:id="rId8"/>
    <p:sldId id="264" r:id="rId9"/>
    <p:sldId id="260" r:id="rId10"/>
    <p:sldId id="261" r:id="rId11"/>
    <p:sldId id="262" r:id="rId12"/>
    <p:sldId id="263" r:id="rId13"/>
    <p:sldId id="266" r:id="rId14"/>
    <p:sldId id="267" r:id="rId15"/>
    <p:sldId id="268" r:id="rId16"/>
    <p:sldId id="269" r:id="rId17"/>
    <p:sldId id="270" r:id="rId18"/>
    <p:sldId id="271" r:id="rId19"/>
    <p:sldId id="272" r:id="rId20"/>
    <p:sldId id="282" r:id="rId21"/>
    <p:sldId id="273" r:id="rId22"/>
    <p:sldId id="274" r:id="rId23"/>
    <p:sldId id="283" r:id="rId24"/>
    <p:sldId id="275" r:id="rId25"/>
    <p:sldId id="276" r:id="rId26"/>
    <p:sldId id="284" r:id="rId27"/>
    <p:sldId id="277" r:id="rId28"/>
    <p:sldId id="278" r:id="rId29"/>
    <p:sldId id="285" r:id="rId30"/>
    <p:sldId id="279" r:id="rId31"/>
    <p:sldId id="280" r:id="rId32"/>
    <p:sldId id="2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Frost" initials="PF" lastIdx="1" clrIdx="0">
    <p:extLst>
      <p:ext uri="{19B8F6BF-5375-455C-9EA6-DF929625EA0E}">
        <p15:presenceInfo xmlns:p15="http://schemas.microsoft.com/office/powerpoint/2012/main" userId="S::pfrost@cchealth.org::895f2254-c1d0-4bec-90d4-0e76508b0273" providerId="AD"/>
      </p:ext>
    </p:extLst>
  </p:cmAuthor>
  <p:cmAuthor id="2" name="Kanawati, Bridget" initials="KB" lastIdx="12" clrIdx="1">
    <p:extLst>
      <p:ext uri="{19B8F6BF-5375-455C-9EA6-DF929625EA0E}">
        <p15:presenceInfo xmlns:p15="http://schemas.microsoft.com/office/powerpoint/2012/main" userId="S::17919@icf.com::70f81134-8f47-467b-9d6d-60057109a3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8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13F9E-2377-4576-8035-D862847C61DC}" v="6" dt="2020-02-13T17:15:20.8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1" autoAdjust="0"/>
    <p:restoredTop sz="86385" autoAdjust="0"/>
  </p:normalViewPr>
  <p:slideViewPr>
    <p:cSldViewPr snapToGrid="0">
      <p:cViewPr varScale="1">
        <p:scale>
          <a:sx n="81" d="100"/>
          <a:sy n="81" d="100"/>
        </p:scale>
        <p:origin x="114" y="47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e Brito, Corina" userId="b002a9e7-ef27-4d42-be11-35f56e8d14e1" providerId="ADAL" clId="{65D13F9E-2377-4576-8035-D862847C61DC}"/>
    <pc:docChg chg="modSld">
      <pc:chgData name="Sole Brito, Corina" userId="b002a9e7-ef27-4d42-be11-35f56e8d14e1" providerId="ADAL" clId="{65D13F9E-2377-4576-8035-D862847C61DC}" dt="2020-02-13T17:14:01.929" v="632" actId="6549"/>
      <pc:docMkLst>
        <pc:docMk/>
      </pc:docMkLst>
      <pc:sldChg chg="modSp">
        <pc:chgData name="Sole Brito, Corina" userId="b002a9e7-ef27-4d42-be11-35f56e8d14e1" providerId="ADAL" clId="{65D13F9E-2377-4576-8035-D862847C61DC}" dt="2020-02-13T16:59:33.086" v="1" actId="962"/>
        <pc:sldMkLst>
          <pc:docMk/>
          <pc:sldMk cId="2594277876" sldId="256"/>
        </pc:sldMkLst>
        <pc:picChg chg="mod">
          <ac:chgData name="Sole Brito, Corina" userId="b002a9e7-ef27-4d42-be11-35f56e8d14e1" providerId="ADAL" clId="{65D13F9E-2377-4576-8035-D862847C61DC}" dt="2020-02-13T16:59:33.086" v="1" actId="962"/>
          <ac:picMkLst>
            <pc:docMk/>
            <pc:sldMk cId="2594277876" sldId="256"/>
            <ac:picMk id="4" creationId="{6A3A8C42-CA21-4862-A5B1-67CB15E21900}"/>
          </ac:picMkLst>
        </pc:picChg>
      </pc:sldChg>
      <pc:sldChg chg="modSp">
        <pc:chgData name="Sole Brito, Corina" userId="b002a9e7-ef27-4d42-be11-35f56e8d14e1" providerId="ADAL" clId="{65D13F9E-2377-4576-8035-D862847C61DC}" dt="2020-02-13T17:14:01.929" v="632" actId="6549"/>
        <pc:sldMkLst>
          <pc:docMk/>
          <pc:sldMk cId="1526281870" sldId="258"/>
        </pc:sldMkLst>
        <pc:spChg chg="mod">
          <ac:chgData name="Sole Brito, Corina" userId="b002a9e7-ef27-4d42-be11-35f56e8d14e1" providerId="ADAL" clId="{65D13F9E-2377-4576-8035-D862847C61DC}" dt="2020-02-13T17:14:01.929" v="632" actId="6549"/>
          <ac:spMkLst>
            <pc:docMk/>
            <pc:sldMk cId="1526281870" sldId="258"/>
            <ac:spMk id="3" creationId="{33B63F44-FAB1-4568-80A9-B4ACD9C7C02B}"/>
          </ac:spMkLst>
        </pc:spChg>
      </pc:sldChg>
      <pc:sldChg chg="modSp">
        <pc:chgData name="Sole Brito, Corina" userId="b002a9e7-ef27-4d42-be11-35f56e8d14e1" providerId="ADAL" clId="{65D13F9E-2377-4576-8035-D862847C61DC}" dt="2020-02-13T17:00:17.844" v="259" actId="962"/>
        <pc:sldMkLst>
          <pc:docMk/>
          <pc:sldMk cId="4009237002" sldId="263"/>
        </pc:sldMkLst>
        <pc:picChg chg="mod">
          <ac:chgData name="Sole Brito, Corina" userId="b002a9e7-ef27-4d42-be11-35f56e8d14e1" providerId="ADAL" clId="{65D13F9E-2377-4576-8035-D862847C61DC}" dt="2020-02-13T17:00:17.844" v="259" actId="962"/>
          <ac:picMkLst>
            <pc:docMk/>
            <pc:sldMk cId="4009237002" sldId="263"/>
            <ac:picMk id="3" creationId="{72CF01EE-031D-4858-BBB6-704746C3C89C}"/>
          </ac:picMkLst>
        </pc:picChg>
      </pc:sldChg>
      <pc:sldChg chg="modSp">
        <pc:chgData name="Sole Brito, Corina" userId="b002a9e7-ef27-4d42-be11-35f56e8d14e1" providerId="ADAL" clId="{65D13F9E-2377-4576-8035-D862847C61DC}" dt="2020-02-13T17:00:27.774" v="299" actId="962"/>
        <pc:sldMkLst>
          <pc:docMk/>
          <pc:sldMk cId="494377015" sldId="271"/>
        </pc:sldMkLst>
        <pc:picChg chg="mod">
          <ac:chgData name="Sole Brito, Corina" userId="b002a9e7-ef27-4d42-be11-35f56e8d14e1" providerId="ADAL" clId="{65D13F9E-2377-4576-8035-D862847C61DC}" dt="2020-02-13T17:00:27.774" v="299" actId="962"/>
          <ac:picMkLst>
            <pc:docMk/>
            <pc:sldMk cId="494377015" sldId="271"/>
            <ac:picMk id="5" creationId="{45C4DAC5-CDFD-48EC-9BDC-0CF31485345C}"/>
          </ac:picMkLst>
        </pc:picChg>
      </pc:sldChg>
      <pc:sldChg chg="modSp">
        <pc:chgData name="Sole Brito, Corina" userId="b002a9e7-ef27-4d42-be11-35f56e8d14e1" providerId="ADAL" clId="{65D13F9E-2377-4576-8035-D862847C61DC}" dt="2020-02-13T17:00:45.521" v="387" actId="962"/>
        <pc:sldMkLst>
          <pc:docMk/>
          <pc:sldMk cId="2518143455" sldId="273"/>
        </pc:sldMkLst>
        <pc:picChg chg="mod">
          <ac:chgData name="Sole Brito, Corina" userId="b002a9e7-ef27-4d42-be11-35f56e8d14e1" providerId="ADAL" clId="{65D13F9E-2377-4576-8035-D862847C61DC}" dt="2020-02-13T17:00:45.521" v="387" actId="962"/>
          <ac:picMkLst>
            <pc:docMk/>
            <pc:sldMk cId="2518143455" sldId="273"/>
            <ac:picMk id="7" creationId="{B94F773B-7519-43D5-BA9D-DC84DE908129}"/>
          </ac:picMkLst>
        </pc:picChg>
      </pc:sldChg>
      <pc:sldChg chg="modSp">
        <pc:chgData name="Sole Brito, Corina" userId="b002a9e7-ef27-4d42-be11-35f56e8d14e1" providerId="ADAL" clId="{65D13F9E-2377-4576-8035-D862847C61DC}" dt="2020-02-13T17:01:07.205" v="495" actId="962"/>
        <pc:sldMkLst>
          <pc:docMk/>
          <pc:sldMk cId="1700852358" sldId="275"/>
        </pc:sldMkLst>
        <pc:picChg chg="mod">
          <ac:chgData name="Sole Brito, Corina" userId="b002a9e7-ef27-4d42-be11-35f56e8d14e1" providerId="ADAL" clId="{65D13F9E-2377-4576-8035-D862847C61DC}" dt="2020-02-13T17:01:07.205" v="495" actId="962"/>
          <ac:picMkLst>
            <pc:docMk/>
            <pc:sldMk cId="1700852358" sldId="275"/>
            <ac:picMk id="7" creationId="{FEC8F625-921B-496C-9876-C43AA9B3D5FE}"/>
          </ac:picMkLst>
        </pc:picChg>
      </pc:sldChg>
      <pc:sldChg chg="modSp">
        <pc:chgData name="Sole Brito, Corina" userId="b002a9e7-ef27-4d42-be11-35f56e8d14e1" providerId="ADAL" clId="{65D13F9E-2377-4576-8035-D862847C61DC}" dt="2020-02-13T17:01:25.237" v="601" actId="962"/>
        <pc:sldMkLst>
          <pc:docMk/>
          <pc:sldMk cId="641003532" sldId="277"/>
        </pc:sldMkLst>
        <pc:picChg chg="mod">
          <ac:chgData name="Sole Brito, Corina" userId="b002a9e7-ef27-4d42-be11-35f56e8d14e1" providerId="ADAL" clId="{65D13F9E-2377-4576-8035-D862847C61DC}" dt="2020-02-13T17:01:25.237" v="601" actId="962"/>
          <ac:picMkLst>
            <pc:docMk/>
            <pc:sldMk cId="641003532" sldId="277"/>
            <ac:picMk id="7" creationId="{8337809B-6690-4322-B325-889E8D781218}"/>
          </ac:picMkLst>
        </pc:picChg>
      </pc:sldChg>
      <pc:sldChg chg="modSp">
        <pc:chgData name="Sole Brito, Corina" userId="b002a9e7-ef27-4d42-be11-35f56e8d14e1" providerId="ADAL" clId="{65D13F9E-2377-4576-8035-D862847C61DC}" dt="2020-02-13T17:01:35.550" v="631" actId="962"/>
        <pc:sldMkLst>
          <pc:docMk/>
          <pc:sldMk cId="1079694864" sldId="281"/>
        </pc:sldMkLst>
        <pc:picChg chg="mod">
          <ac:chgData name="Sole Brito, Corina" userId="b002a9e7-ef27-4d42-be11-35f56e8d14e1" providerId="ADAL" clId="{65D13F9E-2377-4576-8035-D862847C61DC}" dt="2020-02-13T17:01:35.550" v="631" actId="962"/>
          <ac:picMkLst>
            <pc:docMk/>
            <pc:sldMk cId="1079694864" sldId="281"/>
            <ac:picMk id="4" creationId="{08E4E85D-8645-40C8-A2C2-293B92FE9583}"/>
          </ac:picMkLst>
        </pc:picChg>
      </pc:sldChg>
      <pc:sldChg chg="modSp">
        <pc:chgData name="Sole Brito, Corina" userId="b002a9e7-ef27-4d42-be11-35f56e8d14e1" providerId="ADAL" clId="{65D13F9E-2377-4576-8035-D862847C61DC}" dt="2020-02-13T16:59:48.790" v="47" actId="962"/>
        <pc:sldMkLst>
          <pc:docMk/>
          <pc:sldMk cId="3647993953" sldId="286"/>
        </pc:sldMkLst>
        <pc:graphicFrameChg chg="mod">
          <ac:chgData name="Sole Brito, Corina" userId="b002a9e7-ef27-4d42-be11-35f56e8d14e1" providerId="ADAL" clId="{65D13F9E-2377-4576-8035-D862847C61DC}" dt="2020-02-13T16:59:48.790" v="47" actId="962"/>
          <ac:graphicFrameMkLst>
            <pc:docMk/>
            <pc:sldMk cId="3647993953" sldId="286"/>
            <ac:graphicFrameMk id="4" creationId="{741F872F-32F9-453D-B196-E6FAAB7BA12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53DA8-A4ED-A447-8EAA-8931547DB2EB}" type="datetimeFigureOut">
              <a:rPr lang="en-US" smtClean="0"/>
              <a:t>2/13/2020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F6F9E-6CC7-D84A-BE71-3D7C02495A4C}" type="slidenum">
              <a:rPr lang="en-US" smtClean="0"/>
              <a:t>‹#›</a:t>
            </a:fld>
            <a:endParaRPr lang="en-US"/>
          </a:p>
        </p:txBody>
      </p:sp>
    </p:spTree>
    <p:extLst>
      <p:ext uri="{BB962C8B-B14F-4D97-AF65-F5344CB8AC3E}">
        <p14:creationId xmlns:p14="http://schemas.microsoft.com/office/powerpoint/2010/main" val="1961609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1</a:t>
            </a:fld>
            <a:endParaRPr lang="en-US"/>
          </a:p>
        </p:txBody>
      </p:sp>
    </p:spTree>
    <p:extLst>
      <p:ext uri="{BB962C8B-B14F-4D97-AF65-F5344CB8AC3E}">
        <p14:creationId xmlns:p14="http://schemas.microsoft.com/office/powerpoint/2010/main" val="2131557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10</a:t>
            </a:fld>
            <a:endParaRPr lang="en-US"/>
          </a:p>
        </p:txBody>
      </p:sp>
    </p:spTree>
    <p:extLst>
      <p:ext uri="{BB962C8B-B14F-4D97-AF65-F5344CB8AC3E}">
        <p14:creationId xmlns:p14="http://schemas.microsoft.com/office/powerpoint/2010/main" val="3771177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11</a:t>
            </a:fld>
            <a:endParaRPr lang="en-US"/>
          </a:p>
        </p:txBody>
      </p:sp>
    </p:spTree>
    <p:extLst>
      <p:ext uri="{BB962C8B-B14F-4D97-AF65-F5344CB8AC3E}">
        <p14:creationId xmlns:p14="http://schemas.microsoft.com/office/powerpoint/2010/main" val="101716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12</a:t>
            </a:fld>
            <a:endParaRPr lang="en-US"/>
          </a:p>
        </p:txBody>
      </p:sp>
    </p:spTree>
    <p:extLst>
      <p:ext uri="{BB962C8B-B14F-4D97-AF65-F5344CB8AC3E}">
        <p14:creationId xmlns:p14="http://schemas.microsoft.com/office/powerpoint/2010/main" val="3385477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13</a:t>
            </a:fld>
            <a:endParaRPr lang="en-US"/>
          </a:p>
        </p:txBody>
      </p:sp>
    </p:spTree>
    <p:extLst>
      <p:ext uri="{BB962C8B-B14F-4D97-AF65-F5344CB8AC3E}">
        <p14:creationId xmlns:p14="http://schemas.microsoft.com/office/powerpoint/2010/main" val="234912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14</a:t>
            </a:fld>
            <a:endParaRPr lang="en-US"/>
          </a:p>
        </p:txBody>
      </p:sp>
    </p:spTree>
    <p:extLst>
      <p:ext uri="{BB962C8B-B14F-4D97-AF65-F5344CB8AC3E}">
        <p14:creationId xmlns:p14="http://schemas.microsoft.com/office/powerpoint/2010/main" val="1808988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Provide the situation update, then direct each group to discuss among themselves and assign one person to take notes and report back to the main group.</a:t>
            </a:r>
          </a:p>
        </p:txBody>
      </p:sp>
      <p:sp>
        <p:nvSpPr>
          <p:cNvPr id="4" name="Slide Number Placeholder 3"/>
          <p:cNvSpPr>
            <a:spLocks noGrp="1"/>
          </p:cNvSpPr>
          <p:nvPr>
            <p:ph type="sldNum" sz="quarter" idx="5"/>
          </p:nvPr>
        </p:nvSpPr>
        <p:spPr/>
        <p:txBody>
          <a:bodyPr/>
          <a:lstStyle/>
          <a:p>
            <a:fld id="{755F6F9E-6CC7-D84A-BE71-3D7C02495A4C}" type="slidenum">
              <a:rPr lang="en-US" smtClean="0"/>
              <a:t>15</a:t>
            </a:fld>
            <a:endParaRPr lang="en-US"/>
          </a:p>
        </p:txBody>
      </p:sp>
    </p:spTree>
    <p:extLst>
      <p:ext uri="{BB962C8B-B14F-4D97-AF65-F5344CB8AC3E}">
        <p14:creationId xmlns:p14="http://schemas.microsoft.com/office/powerpoint/2010/main" val="419071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this discussion module is focused on EMS and hospital clinical care – PH and EM should concentrate on question 1 and 3.</a:t>
            </a:r>
          </a:p>
          <a:p>
            <a:endParaRPr lang="en-US" baseline="0" dirty="0"/>
          </a:p>
          <a:p>
            <a:r>
              <a:rPr lang="en-US" baseline="0" dirty="0"/>
              <a:t>This is intended to be a progressive exercise starting with an individual facility and progressing to coalition-wide management.</a:t>
            </a:r>
          </a:p>
        </p:txBody>
      </p:sp>
      <p:sp>
        <p:nvSpPr>
          <p:cNvPr id="4" name="Slide Number Placeholder 3"/>
          <p:cNvSpPr>
            <a:spLocks noGrp="1"/>
          </p:cNvSpPr>
          <p:nvPr>
            <p:ph type="sldNum" sz="quarter" idx="5"/>
          </p:nvPr>
        </p:nvSpPr>
        <p:spPr/>
        <p:txBody>
          <a:bodyPr/>
          <a:lstStyle/>
          <a:p>
            <a:fld id="{755F6F9E-6CC7-D84A-BE71-3D7C02495A4C}" type="slidenum">
              <a:rPr lang="en-US" smtClean="0"/>
              <a:t>16</a:t>
            </a:fld>
            <a:endParaRPr lang="en-US"/>
          </a:p>
        </p:txBody>
      </p:sp>
    </p:spTree>
    <p:extLst>
      <p:ext uri="{BB962C8B-B14F-4D97-AF65-F5344CB8AC3E}">
        <p14:creationId xmlns:p14="http://schemas.microsoft.com/office/powerpoint/2010/main" val="16342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18</a:t>
            </a:fld>
            <a:endParaRPr lang="en-US"/>
          </a:p>
        </p:txBody>
      </p:sp>
    </p:spTree>
    <p:extLst>
      <p:ext uri="{BB962C8B-B14F-4D97-AF65-F5344CB8AC3E}">
        <p14:creationId xmlns:p14="http://schemas.microsoft.com/office/powerpoint/2010/main" val="428208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19</a:t>
            </a:fld>
            <a:endParaRPr lang="en-US"/>
          </a:p>
        </p:txBody>
      </p:sp>
    </p:spTree>
    <p:extLst>
      <p:ext uri="{BB962C8B-B14F-4D97-AF65-F5344CB8AC3E}">
        <p14:creationId xmlns:p14="http://schemas.microsoft.com/office/powerpoint/2010/main" val="149088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21</a:t>
            </a:fld>
            <a:endParaRPr lang="en-US"/>
          </a:p>
        </p:txBody>
      </p:sp>
    </p:spTree>
    <p:extLst>
      <p:ext uri="{BB962C8B-B14F-4D97-AF65-F5344CB8AC3E}">
        <p14:creationId xmlns:p14="http://schemas.microsoft.com/office/powerpoint/2010/main" val="2926018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2</a:t>
            </a:fld>
            <a:endParaRPr lang="en-US"/>
          </a:p>
        </p:txBody>
      </p:sp>
    </p:spTree>
    <p:extLst>
      <p:ext uri="{BB962C8B-B14F-4D97-AF65-F5344CB8AC3E}">
        <p14:creationId xmlns:p14="http://schemas.microsoft.com/office/powerpoint/2010/main" val="2425086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22</a:t>
            </a:fld>
            <a:endParaRPr lang="en-US"/>
          </a:p>
        </p:txBody>
      </p:sp>
    </p:spTree>
    <p:extLst>
      <p:ext uri="{BB962C8B-B14F-4D97-AF65-F5344CB8AC3E}">
        <p14:creationId xmlns:p14="http://schemas.microsoft.com/office/powerpoint/2010/main" val="2848695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24</a:t>
            </a:fld>
            <a:endParaRPr lang="en-US"/>
          </a:p>
        </p:txBody>
      </p:sp>
    </p:spTree>
    <p:extLst>
      <p:ext uri="{BB962C8B-B14F-4D97-AF65-F5344CB8AC3E}">
        <p14:creationId xmlns:p14="http://schemas.microsoft.com/office/powerpoint/2010/main" val="1988411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these questions can focus on facility response, coalition response, and community response.</a:t>
            </a:r>
          </a:p>
          <a:p>
            <a:endParaRPr lang="en-US" dirty="0"/>
          </a:p>
          <a:p>
            <a:r>
              <a:rPr lang="en-US" dirty="0"/>
              <a:t>Specific to a school response, the daily attendance records and visitor sign in logs could be used to facilitate patient tracking.</a:t>
            </a:r>
          </a:p>
        </p:txBody>
      </p:sp>
      <p:sp>
        <p:nvSpPr>
          <p:cNvPr id="4" name="Slide Number Placeholder 3"/>
          <p:cNvSpPr>
            <a:spLocks noGrp="1"/>
          </p:cNvSpPr>
          <p:nvPr>
            <p:ph type="sldNum" sz="quarter" idx="5"/>
          </p:nvPr>
        </p:nvSpPr>
        <p:spPr/>
        <p:txBody>
          <a:bodyPr/>
          <a:lstStyle/>
          <a:p>
            <a:fld id="{755F6F9E-6CC7-D84A-BE71-3D7C02495A4C}" type="slidenum">
              <a:rPr lang="en-US" smtClean="0"/>
              <a:t>25</a:t>
            </a:fld>
            <a:endParaRPr lang="en-US"/>
          </a:p>
        </p:txBody>
      </p:sp>
    </p:spTree>
    <p:extLst>
      <p:ext uri="{BB962C8B-B14F-4D97-AF65-F5344CB8AC3E}">
        <p14:creationId xmlns:p14="http://schemas.microsoft.com/office/powerpoint/2010/main" val="3133330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27</a:t>
            </a:fld>
            <a:endParaRPr lang="en-US"/>
          </a:p>
        </p:txBody>
      </p:sp>
    </p:spTree>
    <p:extLst>
      <p:ext uri="{BB962C8B-B14F-4D97-AF65-F5344CB8AC3E}">
        <p14:creationId xmlns:p14="http://schemas.microsoft.com/office/powerpoint/2010/main" val="527719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28</a:t>
            </a:fld>
            <a:endParaRPr lang="en-US"/>
          </a:p>
        </p:txBody>
      </p:sp>
    </p:spTree>
    <p:extLst>
      <p:ext uri="{BB962C8B-B14F-4D97-AF65-F5344CB8AC3E}">
        <p14:creationId xmlns:p14="http://schemas.microsoft.com/office/powerpoint/2010/main" val="345003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Planning Team can add additional next steps and the facilitator should recap the action steps discussed in the </a:t>
            </a:r>
            <a:r>
              <a:rPr lang="en-US" dirty="0" err="1"/>
              <a:t>hotwash</a:t>
            </a:r>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29</a:t>
            </a:fld>
            <a:endParaRPr lang="en-US"/>
          </a:p>
        </p:txBody>
      </p:sp>
    </p:spTree>
    <p:extLst>
      <p:ext uri="{BB962C8B-B14F-4D97-AF65-F5344CB8AC3E}">
        <p14:creationId xmlns:p14="http://schemas.microsoft.com/office/powerpoint/2010/main" val="3672786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3</a:t>
            </a:fld>
            <a:endParaRPr lang="en-US"/>
          </a:p>
        </p:txBody>
      </p:sp>
    </p:spTree>
    <p:extLst>
      <p:ext uri="{BB962C8B-B14F-4D97-AF65-F5344CB8AC3E}">
        <p14:creationId xmlns:p14="http://schemas.microsoft.com/office/powerpoint/2010/main" val="97251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Today’s event has two purposes. We will provide a brief overview of the HCC Pediatric Surge Annex Plan to ensure all players have a general understanding of its content. Then we will conduct a tabletop exercise (TTX). The TTX is comprised of four modules consisting of an initial incident and then the subsequent aftermath. Players in this exercise will participate in the following exercise module elements: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Module 1 – Initial Incident Period and Facility Response</a:t>
            </a:r>
          </a:p>
          <a:p>
            <a:pPr lvl="0"/>
            <a:r>
              <a:rPr lang="en-US" sz="1200" kern="1200" dirty="0">
                <a:solidFill>
                  <a:schemeClr val="tx1"/>
                </a:solidFill>
                <a:effectLst/>
                <a:latin typeface="+mn-lt"/>
                <a:ea typeface="+mn-ea"/>
                <a:cs typeface="+mn-cs"/>
              </a:rPr>
              <a:t>Module 2 – Community Coordination</a:t>
            </a:r>
          </a:p>
          <a:p>
            <a:pPr lvl="0"/>
            <a:r>
              <a:rPr lang="en-US" sz="1200" kern="1200" dirty="0">
                <a:solidFill>
                  <a:schemeClr val="tx1"/>
                </a:solidFill>
                <a:effectLst/>
                <a:latin typeface="+mn-lt"/>
                <a:ea typeface="+mn-ea"/>
                <a:cs typeface="+mn-cs"/>
              </a:rPr>
              <a:t>Module 3 – Transfer/Transport Coordination</a:t>
            </a:r>
          </a:p>
          <a:p>
            <a:pPr lvl="0"/>
            <a:r>
              <a:rPr lang="en-US" sz="1200" kern="1200" dirty="0">
                <a:solidFill>
                  <a:schemeClr val="tx1"/>
                </a:solidFill>
                <a:effectLst/>
                <a:latin typeface="+mn-lt"/>
                <a:ea typeface="+mn-ea"/>
                <a:cs typeface="+mn-cs"/>
              </a:rPr>
              <a:t>Module 4 – Family Reunification and Support</a:t>
            </a:r>
          </a:p>
          <a:p>
            <a:r>
              <a:rPr lang="en-US" sz="1200" kern="1200" dirty="0">
                <a:solidFill>
                  <a:schemeClr val="tx1"/>
                </a:solidFill>
                <a:effectLst/>
                <a:latin typeface="+mn-lt"/>
                <a:ea typeface="+mn-ea"/>
                <a:cs typeface="+mn-cs"/>
              </a:rPr>
              <a:t> </a:t>
            </a:r>
          </a:p>
          <a:p>
            <a:r>
              <a:rPr lang="en-US" dirty="0">
                <a:effectLst/>
              </a:rPr>
              <a:t>Each module begins with a scenario update that summarizes the key events occurring within that time period. A series of questions following the scenario summary will guide the facilitated discussion of critical issues in each of the modules. Based on exercise priorities, time dedicated to each module will be managed by the facilitator.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Planning Note: </a:t>
            </a:r>
            <a:r>
              <a:rPr lang="en-US" sz="1200" kern="1200" dirty="0">
                <a:solidFill>
                  <a:schemeClr val="tx1"/>
                </a:solidFill>
                <a:effectLst/>
                <a:latin typeface="+mn-lt"/>
                <a:ea typeface="+mn-ea"/>
                <a:cs typeface="+mn-cs"/>
              </a:rPr>
              <a:t>Planners may change the event or the scope as needed to fit local considerations. Scenarios should still follow the modular approach in this sample. </a:t>
            </a:r>
          </a:p>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4</a:t>
            </a:fld>
            <a:endParaRPr lang="en-US"/>
          </a:p>
        </p:txBody>
      </p:sp>
    </p:spTree>
    <p:extLst>
      <p:ext uri="{BB962C8B-B14F-4D97-AF65-F5344CB8AC3E}">
        <p14:creationId xmlns:p14="http://schemas.microsoft.com/office/powerpoint/2010/main" val="20132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5</a:t>
            </a:fld>
            <a:endParaRPr lang="en-US"/>
          </a:p>
        </p:txBody>
      </p:sp>
    </p:spTree>
    <p:extLst>
      <p:ext uri="{BB962C8B-B14F-4D97-AF65-F5344CB8AC3E}">
        <p14:creationId xmlns:p14="http://schemas.microsoft.com/office/powerpoint/2010/main" val="2311009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6</a:t>
            </a:fld>
            <a:endParaRPr lang="en-US"/>
          </a:p>
        </p:txBody>
      </p:sp>
    </p:spTree>
    <p:extLst>
      <p:ext uri="{BB962C8B-B14F-4D97-AF65-F5344CB8AC3E}">
        <p14:creationId xmlns:p14="http://schemas.microsoft.com/office/powerpoint/2010/main" val="383653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F6F9E-6CC7-D84A-BE71-3D7C02495A4C}" type="slidenum">
              <a:rPr lang="en-US" smtClean="0"/>
              <a:t>7</a:t>
            </a:fld>
            <a:endParaRPr lang="en-US"/>
          </a:p>
        </p:txBody>
      </p:sp>
    </p:spTree>
    <p:extLst>
      <p:ext uri="{BB962C8B-B14F-4D97-AF65-F5344CB8AC3E}">
        <p14:creationId xmlns:p14="http://schemas.microsoft.com/office/powerpoint/2010/main" val="814463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8</a:t>
            </a:fld>
            <a:endParaRPr lang="en-US"/>
          </a:p>
        </p:txBody>
      </p:sp>
    </p:spTree>
    <p:extLst>
      <p:ext uri="{BB962C8B-B14F-4D97-AF65-F5344CB8AC3E}">
        <p14:creationId xmlns:p14="http://schemas.microsoft.com/office/powerpoint/2010/main" val="1583024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5F6F9E-6CC7-D84A-BE71-3D7C02495A4C}" type="slidenum">
              <a:rPr lang="en-US" smtClean="0"/>
              <a:t>9</a:t>
            </a:fld>
            <a:endParaRPr lang="en-US"/>
          </a:p>
        </p:txBody>
      </p:sp>
    </p:spTree>
    <p:extLst>
      <p:ext uri="{BB962C8B-B14F-4D97-AF65-F5344CB8AC3E}">
        <p14:creationId xmlns:p14="http://schemas.microsoft.com/office/powerpoint/2010/main" val="297236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C08D-0514-44D0-8338-F7F324563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7E63BA-D53A-4BB9-8B3E-9B7D3429B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14782-3F55-48FD-8354-D7608C8225FE}"/>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5" name="Footer Placeholder 4">
            <a:extLst>
              <a:ext uri="{FF2B5EF4-FFF2-40B4-BE49-F238E27FC236}">
                <a16:creationId xmlns:a16="http://schemas.microsoft.com/office/drawing/2014/main" id="{62DD5CD0-71DB-464A-854F-5693BEA6B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6F245-5311-45C8-991A-DCCD78813867}"/>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396796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C21AE-A394-4615-BD6D-57A569E328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A0CAC3-27B3-4B62-9832-8448782299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D17F4-C7AE-4626-9A3F-9C85087B17D9}"/>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5" name="Footer Placeholder 4">
            <a:extLst>
              <a:ext uri="{FF2B5EF4-FFF2-40B4-BE49-F238E27FC236}">
                <a16:creationId xmlns:a16="http://schemas.microsoft.com/office/drawing/2014/main" id="{A4D0640F-504A-4F84-97FD-B03B71BF7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9D56D-2550-40CE-B681-DC4BE94820CE}"/>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180190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9AA3D9-E01B-40F9-9A7D-4AE05FA9B2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BE8C7A-4339-4C97-AD47-16A9EC98E8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61455-1406-48B1-91F8-80E1AB88C647}"/>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5" name="Footer Placeholder 4">
            <a:extLst>
              <a:ext uri="{FF2B5EF4-FFF2-40B4-BE49-F238E27FC236}">
                <a16:creationId xmlns:a16="http://schemas.microsoft.com/office/drawing/2014/main" id="{1B1F0738-7D3E-4097-A150-D5A60A989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EE165-42D2-44FB-B88D-EA794CE97A20}"/>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426577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FE83-A200-433A-A6A3-CF61985FC5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0B8EEA-8F2B-41F9-B3B6-AAF4107728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5F201-7EA2-432D-8A03-017DABBAC9DB}"/>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5" name="Footer Placeholder 4">
            <a:extLst>
              <a:ext uri="{FF2B5EF4-FFF2-40B4-BE49-F238E27FC236}">
                <a16:creationId xmlns:a16="http://schemas.microsoft.com/office/drawing/2014/main" id="{080464E5-0906-4867-85CF-09F552D4A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8D27A-3E91-4A4D-A35F-E0D21D73C93B}"/>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178120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8AC2-D7E3-40C2-8435-E9FEB57B27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BD232-BE1F-4C92-BD9A-93BDE8CCCC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196255-509A-4D5B-A18C-98C468305D57}"/>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5" name="Footer Placeholder 4">
            <a:extLst>
              <a:ext uri="{FF2B5EF4-FFF2-40B4-BE49-F238E27FC236}">
                <a16:creationId xmlns:a16="http://schemas.microsoft.com/office/drawing/2014/main" id="{5064A3A4-2C17-4A0F-A296-026ABCD0B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3A0EA-F93A-4BF6-B515-36B5F16210C9}"/>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1066695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3DEC-9F91-42D1-9C89-0C6DFF27FD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F9464C-6247-4FBD-B972-F4D2C87359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37B984-DE59-4B97-B52C-43E749119F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B9858-260E-42ED-845D-BEAD0A4407C0}"/>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6" name="Footer Placeholder 5">
            <a:extLst>
              <a:ext uri="{FF2B5EF4-FFF2-40B4-BE49-F238E27FC236}">
                <a16:creationId xmlns:a16="http://schemas.microsoft.com/office/drawing/2014/main" id="{B7508DD8-19F0-43F5-9B4A-7658488F6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28B4A-8629-4FD9-9FFA-4AED675DFEB9}"/>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2554696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60484-A915-4CCB-BB2C-FF73B49D18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FC9DFA-45CE-40AA-9776-8CAB0170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93BC92-62FE-4DDB-A56F-1ADDEAF9A9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D5C1F7-A0A4-41DF-B9AF-0A6482999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77579C-14F5-480C-ADA7-E7AFE2CFDE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653270-FF13-40A8-BB49-6EC612942289}"/>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8" name="Footer Placeholder 7">
            <a:extLst>
              <a:ext uri="{FF2B5EF4-FFF2-40B4-BE49-F238E27FC236}">
                <a16:creationId xmlns:a16="http://schemas.microsoft.com/office/drawing/2014/main" id="{24F44547-6843-477F-9CC0-BC3B74A650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DF838-AEA8-4075-97A1-E6F7727E5D65}"/>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179216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CEBC0-27F8-43B7-B1E3-A3B71C3E0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94580-350C-437F-8F42-ED5720EAECDD}"/>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4" name="Footer Placeholder 3">
            <a:extLst>
              <a:ext uri="{FF2B5EF4-FFF2-40B4-BE49-F238E27FC236}">
                <a16:creationId xmlns:a16="http://schemas.microsoft.com/office/drawing/2014/main" id="{4DB5DA20-A2A2-4C57-92B4-5718E47AE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7CA866-E964-4EBB-88B7-9AC143FD9584}"/>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93188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FE677-4F7E-4E07-9C7B-C175DFC3F0AD}"/>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3" name="Footer Placeholder 2">
            <a:extLst>
              <a:ext uri="{FF2B5EF4-FFF2-40B4-BE49-F238E27FC236}">
                <a16:creationId xmlns:a16="http://schemas.microsoft.com/office/drawing/2014/main" id="{60240782-5EBB-430D-8551-C7F36EDA67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46484-13D5-4FEC-8B16-B40217F46449}"/>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86588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03F8-A5A2-4710-946A-30C87001A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E37B6-7E3D-4FF1-98A0-51D2AA3D51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74D288-540B-4EE7-AB42-9F7BD3C15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66706-6D1F-4DA6-8024-A927AE3829A6}"/>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6" name="Footer Placeholder 5">
            <a:extLst>
              <a:ext uri="{FF2B5EF4-FFF2-40B4-BE49-F238E27FC236}">
                <a16:creationId xmlns:a16="http://schemas.microsoft.com/office/drawing/2014/main" id="{74DA828B-7656-4B87-8280-94A2628CA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13319-4DE1-44E3-8A69-FA8B0BF92BA9}"/>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415748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39DA-1EB4-45D1-ACFB-950F469CB6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75615D-9882-4889-AA7A-CA4D65B66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6EBD38-4E77-4AF3-8A7E-BD031149D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02120-2434-4063-B872-F77283B2E5FB}"/>
              </a:ext>
            </a:extLst>
          </p:cNvPr>
          <p:cNvSpPr>
            <a:spLocks noGrp="1"/>
          </p:cNvSpPr>
          <p:nvPr>
            <p:ph type="dt" sz="half" idx="10"/>
          </p:nvPr>
        </p:nvSpPr>
        <p:spPr/>
        <p:txBody>
          <a:bodyPr/>
          <a:lstStyle/>
          <a:p>
            <a:fld id="{68AFEDE7-18F6-4092-A8DF-084ABA6275BB}" type="datetimeFigureOut">
              <a:rPr lang="en-US" smtClean="0"/>
              <a:t>2/13/2020</a:t>
            </a:fld>
            <a:endParaRPr lang="en-US"/>
          </a:p>
        </p:txBody>
      </p:sp>
      <p:sp>
        <p:nvSpPr>
          <p:cNvPr id="6" name="Footer Placeholder 5">
            <a:extLst>
              <a:ext uri="{FF2B5EF4-FFF2-40B4-BE49-F238E27FC236}">
                <a16:creationId xmlns:a16="http://schemas.microsoft.com/office/drawing/2014/main" id="{72B717C3-855C-4304-8B1B-808B6C44F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A3A7F-BEFE-4BA0-845C-4243942BD204}"/>
              </a:ext>
            </a:extLst>
          </p:cNvPr>
          <p:cNvSpPr>
            <a:spLocks noGrp="1"/>
          </p:cNvSpPr>
          <p:nvPr>
            <p:ph type="sldNum" sz="quarter" idx="12"/>
          </p:nvPr>
        </p:nvSpPr>
        <p:spPr/>
        <p:txBody>
          <a:bodyPr/>
          <a:lstStyle/>
          <a:p>
            <a:fld id="{821CFAF6-A336-47BB-AD4B-732FE1522060}" type="slidenum">
              <a:rPr lang="en-US" smtClean="0"/>
              <a:t>‹#›</a:t>
            </a:fld>
            <a:endParaRPr lang="en-US"/>
          </a:p>
        </p:txBody>
      </p:sp>
    </p:spTree>
    <p:extLst>
      <p:ext uri="{BB962C8B-B14F-4D97-AF65-F5344CB8AC3E}">
        <p14:creationId xmlns:p14="http://schemas.microsoft.com/office/powerpoint/2010/main" val="2500080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A78FB-D0B0-41A8-BA73-A38559237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CB2F1-A40C-4A77-BB43-A05AE27D17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FEBF2-86C3-42ED-A182-B1F886D34C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AFEDE7-18F6-4092-A8DF-084ABA6275BB}" type="datetimeFigureOut">
              <a:rPr lang="en-US" smtClean="0"/>
              <a:t>2/13/2020</a:t>
            </a:fld>
            <a:endParaRPr lang="en-US"/>
          </a:p>
        </p:txBody>
      </p:sp>
      <p:sp>
        <p:nvSpPr>
          <p:cNvPr id="5" name="Footer Placeholder 4">
            <a:extLst>
              <a:ext uri="{FF2B5EF4-FFF2-40B4-BE49-F238E27FC236}">
                <a16:creationId xmlns:a16="http://schemas.microsoft.com/office/drawing/2014/main" id="{D43EACC5-A8D5-4B10-BE16-5B7E90B4B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18C3AD-4E53-422E-B839-34629DCFEA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1CFAF6-A336-47BB-AD4B-732FE1522060}" type="slidenum">
              <a:rPr lang="en-US" smtClean="0"/>
              <a:t>‹#›</a:t>
            </a:fld>
            <a:endParaRPr lang="en-US"/>
          </a:p>
        </p:txBody>
      </p:sp>
    </p:spTree>
    <p:extLst>
      <p:ext uri="{BB962C8B-B14F-4D97-AF65-F5344CB8AC3E}">
        <p14:creationId xmlns:p14="http://schemas.microsoft.com/office/powerpoint/2010/main" val="3245162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EC2E-261C-41BA-8828-466721F1F5EA}"/>
              </a:ext>
            </a:extLst>
          </p:cNvPr>
          <p:cNvSpPr>
            <a:spLocks noGrp="1"/>
          </p:cNvSpPr>
          <p:nvPr>
            <p:ph type="ctrTitle"/>
          </p:nvPr>
        </p:nvSpPr>
        <p:spPr>
          <a:xfrm>
            <a:off x="1524000" y="0"/>
            <a:ext cx="9144000" cy="1884218"/>
          </a:xfrm>
        </p:spPr>
        <p:txBody>
          <a:bodyPr/>
          <a:lstStyle/>
          <a:p>
            <a:r>
              <a:rPr lang="en-US" dirty="0"/>
              <a:t>Pediatric Surge Annex</a:t>
            </a:r>
            <a:br>
              <a:rPr lang="en-US" dirty="0"/>
            </a:br>
            <a:r>
              <a:rPr lang="en-US" dirty="0"/>
              <a:t>Tabletop Exercise</a:t>
            </a:r>
          </a:p>
        </p:txBody>
      </p:sp>
      <p:sp>
        <p:nvSpPr>
          <p:cNvPr id="3" name="Subtitle 2">
            <a:extLst>
              <a:ext uri="{FF2B5EF4-FFF2-40B4-BE49-F238E27FC236}">
                <a16:creationId xmlns:a16="http://schemas.microsoft.com/office/drawing/2014/main" id="{EFE5997C-E8FE-4028-A133-39A3A786261F}"/>
              </a:ext>
            </a:extLst>
          </p:cNvPr>
          <p:cNvSpPr>
            <a:spLocks noGrp="1"/>
          </p:cNvSpPr>
          <p:nvPr>
            <p:ph type="subTitle" idx="1"/>
          </p:nvPr>
        </p:nvSpPr>
        <p:spPr>
          <a:xfrm>
            <a:off x="1524000" y="5694075"/>
            <a:ext cx="9144000" cy="1046162"/>
          </a:xfrm>
        </p:spPr>
        <p:txBody>
          <a:bodyPr/>
          <a:lstStyle/>
          <a:p>
            <a:r>
              <a:rPr lang="en-US" dirty="0"/>
              <a:t>Coalition Name</a:t>
            </a:r>
          </a:p>
          <a:p>
            <a:r>
              <a:rPr lang="en-US" dirty="0"/>
              <a:t>Date</a:t>
            </a:r>
          </a:p>
        </p:txBody>
      </p:sp>
      <p:pic>
        <p:nvPicPr>
          <p:cNvPr id="7" name="Picture 6" descr="A picture containing clock, drawing&#10;&#10;Description automatically generated">
            <a:extLst>
              <a:ext uri="{FF2B5EF4-FFF2-40B4-BE49-F238E27FC236}">
                <a16:creationId xmlns:a16="http://schemas.microsoft.com/office/drawing/2014/main" id="{5518DA54-614F-444E-A127-544A6B868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5923" y="5694075"/>
            <a:ext cx="917201" cy="1006373"/>
          </a:xfrm>
          <a:prstGeom prst="rect">
            <a:avLst/>
          </a:prstGeom>
        </p:spPr>
      </p:pic>
      <p:sp>
        <p:nvSpPr>
          <p:cNvPr id="13" name="Subtitle 2">
            <a:extLst>
              <a:ext uri="{FF2B5EF4-FFF2-40B4-BE49-F238E27FC236}">
                <a16:creationId xmlns:a16="http://schemas.microsoft.com/office/drawing/2014/main" id="{D934B5F8-4AD5-4401-9691-0F015F0B2252}"/>
              </a:ext>
            </a:extLst>
          </p:cNvPr>
          <p:cNvSpPr txBox="1">
            <a:spLocks/>
          </p:cNvSpPr>
          <p:nvPr/>
        </p:nvSpPr>
        <p:spPr>
          <a:xfrm>
            <a:off x="9043663" y="6335839"/>
            <a:ext cx="2108886" cy="4043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400" dirty="0"/>
              <a:t>Template provided by:</a:t>
            </a:r>
          </a:p>
        </p:txBody>
      </p:sp>
      <p:pic>
        <p:nvPicPr>
          <p:cNvPr id="4" name="Picture 3" descr="Photos of children at school, a crowded waiting room, a line of ambulances, a child's hand with an IV, and a child on a stretcher.">
            <a:extLst>
              <a:ext uri="{FF2B5EF4-FFF2-40B4-BE49-F238E27FC236}">
                <a16:creationId xmlns:a16="http://schemas.microsoft.com/office/drawing/2014/main" id="{6A3A8C42-CA21-4862-A5B1-67CB15E21900}"/>
              </a:ext>
            </a:extLst>
          </p:cNvPr>
          <p:cNvPicPr>
            <a:picLocks noChangeAspect="1"/>
          </p:cNvPicPr>
          <p:nvPr/>
        </p:nvPicPr>
        <p:blipFill>
          <a:blip r:embed="rId4"/>
          <a:stretch>
            <a:fillRect/>
          </a:stretch>
        </p:blipFill>
        <p:spPr>
          <a:xfrm>
            <a:off x="3272013" y="1884218"/>
            <a:ext cx="5647973" cy="3629306"/>
          </a:xfrm>
          <a:prstGeom prst="rect">
            <a:avLst/>
          </a:prstGeom>
        </p:spPr>
      </p:pic>
    </p:spTree>
    <p:extLst>
      <p:ext uri="{BB962C8B-B14F-4D97-AF65-F5344CB8AC3E}">
        <p14:creationId xmlns:p14="http://schemas.microsoft.com/office/powerpoint/2010/main" val="2594277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5D90-37A2-42EE-A1B7-445718A1BA77}"/>
              </a:ext>
            </a:extLst>
          </p:cNvPr>
          <p:cNvSpPr>
            <a:spLocks noGrp="1"/>
          </p:cNvSpPr>
          <p:nvPr>
            <p:ph type="title"/>
          </p:nvPr>
        </p:nvSpPr>
        <p:spPr/>
        <p:txBody>
          <a:bodyPr/>
          <a:lstStyle/>
          <a:p>
            <a:r>
              <a:rPr lang="en-US" dirty="0"/>
              <a:t>Exercise Scope</a:t>
            </a:r>
          </a:p>
        </p:txBody>
      </p:sp>
      <p:sp>
        <p:nvSpPr>
          <p:cNvPr id="3" name="Content Placeholder 2">
            <a:extLst>
              <a:ext uri="{FF2B5EF4-FFF2-40B4-BE49-F238E27FC236}">
                <a16:creationId xmlns:a16="http://schemas.microsoft.com/office/drawing/2014/main" id="{6B4579F0-8EFF-4250-B1BA-A12E7E244CF6}"/>
              </a:ext>
            </a:extLst>
          </p:cNvPr>
          <p:cNvSpPr>
            <a:spLocks noGrp="1"/>
          </p:cNvSpPr>
          <p:nvPr>
            <p:ph idx="1"/>
          </p:nvPr>
        </p:nvSpPr>
        <p:spPr/>
        <p:txBody>
          <a:bodyPr/>
          <a:lstStyle/>
          <a:p>
            <a:r>
              <a:rPr lang="en-US" dirty="0"/>
              <a:t>This TTX is an interactive, discussion-based exercise focusing on impacts to healthcare coalition and healthcare facilities caused by mass casualty events with large numbers of pediatric patients.</a:t>
            </a:r>
          </a:p>
          <a:p>
            <a:endParaRPr lang="en-US" dirty="0"/>
          </a:p>
        </p:txBody>
      </p:sp>
    </p:spTree>
    <p:extLst>
      <p:ext uri="{BB962C8B-B14F-4D97-AF65-F5344CB8AC3E}">
        <p14:creationId xmlns:p14="http://schemas.microsoft.com/office/powerpoint/2010/main" val="352532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4531-3A4C-4B3A-977B-21615C7D6715}"/>
              </a:ext>
            </a:extLst>
          </p:cNvPr>
          <p:cNvSpPr>
            <a:spLocks noGrp="1"/>
          </p:cNvSpPr>
          <p:nvPr>
            <p:ph type="title"/>
          </p:nvPr>
        </p:nvSpPr>
        <p:spPr/>
        <p:txBody>
          <a:bodyPr/>
          <a:lstStyle/>
          <a:p>
            <a:r>
              <a:rPr lang="en-US" dirty="0"/>
              <a:t>Capabilities Tested</a:t>
            </a:r>
          </a:p>
        </p:txBody>
      </p:sp>
      <p:sp>
        <p:nvSpPr>
          <p:cNvPr id="3" name="Content Placeholder 2">
            <a:extLst>
              <a:ext uri="{FF2B5EF4-FFF2-40B4-BE49-F238E27FC236}">
                <a16:creationId xmlns:a16="http://schemas.microsoft.com/office/drawing/2014/main" id="{A758B933-0FB3-4F36-9014-4D75CAEAE082}"/>
              </a:ext>
            </a:extLst>
          </p:cNvPr>
          <p:cNvSpPr>
            <a:spLocks noGrp="1"/>
          </p:cNvSpPr>
          <p:nvPr>
            <p:ph idx="1"/>
          </p:nvPr>
        </p:nvSpPr>
        <p:spPr/>
        <p:txBody>
          <a:bodyPr/>
          <a:lstStyle/>
          <a:p>
            <a:pPr lvl="0"/>
            <a:r>
              <a:rPr lang="en-US" b="1" dirty="0"/>
              <a:t>Capability 2: Health Care and Medical Response Coordination</a:t>
            </a:r>
            <a:endParaRPr lang="en-US" dirty="0"/>
          </a:p>
          <a:p>
            <a:pPr lvl="1"/>
            <a:r>
              <a:rPr lang="en-US" b="1" i="1" dirty="0"/>
              <a:t>Objective 1:</a:t>
            </a:r>
            <a:r>
              <a:rPr lang="en-US" dirty="0"/>
              <a:t> Develop and Coordinate Health Care Organization and Health Care Coalition Response Plans</a:t>
            </a:r>
          </a:p>
          <a:p>
            <a:pPr lvl="0"/>
            <a:r>
              <a:rPr lang="en-US" b="1" dirty="0"/>
              <a:t>Capability 3: Continuity of Health Care Service Delivery</a:t>
            </a:r>
            <a:endParaRPr lang="en-US" dirty="0"/>
          </a:p>
          <a:p>
            <a:pPr lvl="1"/>
            <a:r>
              <a:rPr lang="en-US" b="1" i="1" dirty="0"/>
              <a:t>Objective 6:</a:t>
            </a:r>
            <a:r>
              <a:rPr lang="en-US" dirty="0"/>
              <a:t> Plan for and Coordinate Health Care Evacuation and Relocation</a:t>
            </a:r>
          </a:p>
          <a:p>
            <a:pPr lvl="0"/>
            <a:r>
              <a:rPr lang="en-US" b="1" dirty="0"/>
              <a:t>Capability 4: Medical Surge</a:t>
            </a:r>
            <a:endParaRPr lang="en-US" dirty="0"/>
          </a:p>
          <a:p>
            <a:pPr lvl="1"/>
            <a:r>
              <a:rPr lang="en-US" b="1" i="1" dirty="0"/>
              <a:t>Objective 1:</a:t>
            </a:r>
            <a:r>
              <a:rPr lang="en-US" b="1" dirty="0"/>
              <a:t> </a:t>
            </a:r>
            <a:r>
              <a:rPr lang="en-US" dirty="0"/>
              <a:t>Plan for a Medical Surge</a:t>
            </a:r>
          </a:p>
          <a:p>
            <a:pPr lvl="1"/>
            <a:r>
              <a:rPr lang="en-US" b="1" i="1" dirty="0"/>
              <a:t>Objective 2:</a:t>
            </a:r>
            <a:r>
              <a:rPr lang="en-US" b="1" dirty="0"/>
              <a:t> </a:t>
            </a:r>
            <a:r>
              <a:rPr lang="en-US" dirty="0"/>
              <a:t>Respond to a Medical Surge</a:t>
            </a:r>
          </a:p>
          <a:p>
            <a:r>
              <a:rPr lang="en-US" dirty="0"/>
              <a:t>[Add or change based on exercise planning at the HCC level]</a:t>
            </a:r>
          </a:p>
        </p:txBody>
      </p:sp>
    </p:spTree>
    <p:extLst>
      <p:ext uri="{BB962C8B-B14F-4D97-AF65-F5344CB8AC3E}">
        <p14:creationId xmlns:p14="http://schemas.microsoft.com/office/powerpoint/2010/main" val="1185930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C809-BD48-4755-A76A-8480695F45A4}"/>
              </a:ext>
            </a:extLst>
          </p:cNvPr>
          <p:cNvSpPr>
            <a:spLocks noGrp="1"/>
          </p:cNvSpPr>
          <p:nvPr>
            <p:ph type="title"/>
          </p:nvPr>
        </p:nvSpPr>
        <p:spPr/>
        <p:txBody>
          <a:bodyPr/>
          <a:lstStyle/>
          <a:p>
            <a:r>
              <a:rPr lang="en-US" dirty="0"/>
              <a:t>Exercise Objectives</a:t>
            </a:r>
          </a:p>
        </p:txBody>
      </p:sp>
      <p:sp>
        <p:nvSpPr>
          <p:cNvPr id="3" name="Content Placeholder 2">
            <a:extLst>
              <a:ext uri="{FF2B5EF4-FFF2-40B4-BE49-F238E27FC236}">
                <a16:creationId xmlns:a16="http://schemas.microsoft.com/office/drawing/2014/main" id="{F45EE048-0A4B-4C94-A7F6-FD5E9057569F}"/>
              </a:ext>
            </a:extLst>
          </p:cNvPr>
          <p:cNvSpPr>
            <a:spLocks noGrp="1"/>
          </p:cNvSpPr>
          <p:nvPr>
            <p:ph idx="1"/>
          </p:nvPr>
        </p:nvSpPr>
        <p:spPr/>
        <p:txBody>
          <a:bodyPr/>
          <a:lstStyle/>
          <a:p>
            <a:pPr lvl="0"/>
            <a:r>
              <a:rPr lang="en-US" dirty="0"/>
              <a:t>Review existing pediatric care assets and identify gaps that may occur in a pediatric mass casualty incident.</a:t>
            </a:r>
          </a:p>
          <a:p>
            <a:pPr lvl="0"/>
            <a:r>
              <a:rPr lang="en-US" dirty="0"/>
              <a:t>Review agency/facility role in a pediatric mass casualty incident.</a:t>
            </a:r>
          </a:p>
          <a:p>
            <a:pPr lvl="0"/>
            <a:r>
              <a:rPr lang="en-US" dirty="0"/>
              <a:t>Validate assumptions in the HCC Pediatric Surge Annex.</a:t>
            </a:r>
          </a:p>
          <a:p>
            <a:pPr lvl="0"/>
            <a:r>
              <a:rPr lang="en-US" dirty="0"/>
              <a:t>Identify changes that need to be made in the HCC Pediatric Surge Annex based on the roles and capabilities of the involved partners.</a:t>
            </a:r>
          </a:p>
          <a:p>
            <a:pPr lvl="0"/>
            <a:r>
              <a:rPr lang="en-US" dirty="0"/>
              <a:t>[Other objectives identified by the Exercise Planning Team.]</a:t>
            </a:r>
          </a:p>
          <a:p>
            <a:endParaRPr lang="en-US" dirty="0"/>
          </a:p>
        </p:txBody>
      </p:sp>
    </p:spTree>
    <p:extLst>
      <p:ext uri="{BB962C8B-B14F-4D97-AF65-F5344CB8AC3E}">
        <p14:creationId xmlns:p14="http://schemas.microsoft.com/office/powerpoint/2010/main" val="1918983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06D5-475C-44C2-A10E-7E37B5D094FB}"/>
              </a:ext>
            </a:extLst>
          </p:cNvPr>
          <p:cNvSpPr>
            <a:spLocks noGrp="1"/>
          </p:cNvSpPr>
          <p:nvPr>
            <p:ph type="title"/>
          </p:nvPr>
        </p:nvSpPr>
        <p:spPr/>
        <p:txBody>
          <a:bodyPr/>
          <a:lstStyle/>
          <a:p>
            <a:r>
              <a:rPr lang="en-US" dirty="0"/>
              <a:t>Guidelines</a:t>
            </a:r>
          </a:p>
        </p:txBody>
      </p:sp>
      <p:sp>
        <p:nvSpPr>
          <p:cNvPr id="3" name="Content Placeholder 2">
            <a:extLst>
              <a:ext uri="{FF2B5EF4-FFF2-40B4-BE49-F238E27FC236}">
                <a16:creationId xmlns:a16="http://schemas.microsoft.com/office/drawing/2014/main" id="{66042A57-8914-4E12-A9A0-A3B297AA1704}"/>
              </a:ext>
            </a:extLst>
          </p:cNvPr>
          <p:cNvSpPr>
            <a:spLocks noGrp="1"/>
          </p:cNvSpPr>
          <p:nvPr>
            <p:ph idx="1"/>
          </p:nvPr>
        </p:nvSpPr>
        <p:spPr>
          <a:xfrm>
            <a:off x="838200" y="1385455"/>
            <a:ext cx="10515600" cy="4791508"/>
          </a:xfrm>
        </p:spPr>
        <p:txBody>
          <a:bodyPr>
            <a:normAutofit fontScale="92500" lnSpcReduction="10000"/>
          </a:bodyPr>
          <a:lstStyle/>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Open, low-stress, no-fault discussion environment.</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Comments will be non-attribution.</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Responses should be based on knowledge of current plans and capabilities. You don’t have to have all the answers.</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Decisions are not precedent setting.</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Problem-solving efforts should be the focus – more questions than answers may be generated.</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The situation updates, written material, and resources provided are the basis for discussion.</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Participants are encouraged to use the </a:t>
            </a:r>
            <a:r>
              <a:rPr lang="en-US" sz="2200" kern="0" dirty="0" err="1">
                <a:solidFill>
                  <a:srgbClr val="000000"/>
                </a:solidFill>
                <a:latin typeface="Arial"/>
              </a:rPr>
              <a:t>SitMan</a:t>
            </a:r>
            <a:r>
              <a:rPr lang="en-US" sz="2200" kern="0" dirty="0">
                <a:solidFill>
                  <a:srgbClr val="000000"/>
                </a:solidFill>
                <a:latin typeface="Arial"/>
              </a:rPr>
              <a:t> as a reference and to fill out the Participant Feedback Form as you go; feedback is welcome!</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Use notes pages available in the </a:t>
            </a:r>
            <a:r>
              <a:rPr lang="en-US" sz="2200" kern="0" dirty="0" err="1">
                <a:solidFill>
                  <a:srgbClr val="000000"/>
                </a:solidFill>
                <a:latin typeface="Arial"/>
              </a:rPr>
              <a:t>SitMan</a:t>
            </a:r>
            <a:r>
              <a:rPr lang="en-US" sz="2200" kern="0" dirty="0">
                <a:solidFill>
                  <a:srgbClr val="000000"/>
                </a:solidFill>
                <a:latin typeface="Arial"/>
              </a:rPr>
              <a:t>.</a:t>
            </a:r>
          </a:p>
          <a:p>
            <a:endParaRPr lang="en-US" dirty="0"/>
          </a:p>
        </p:txBody>
      </p:sp>
    </p:spTree>
    <p:extLst>
      <p:ext uri="{BB962C8B-B14F-4D97-AF65-F5344CB8AC3E}">
        <p14:creationId xmlns:p14="http://schemas.microsoft.com/office/powerpoint/2010/main" val="3034935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D42F-1710-40DE-BDBF-0354092D8E5E}"/>
              </a:ext>
            </a:extLst>
          </p:cNvPr>
          <p:cNvSpPr>
            <a:spLocks noGrp="1"/>
          </p:cNvSpPr>
          <p:nvPr>
            <p:ph type="title"/>
          </p:nvPr>
        </p:nvSpPr>
        <p:spPr/>
        <p:txBody>
          <a:bodyPr/>
          <a:lstStyle/>
          <a:p>
            <a:r>
              <a:rPr lang="en-US" dirty="0"/>
              <a:t>Assumptions and Artificialities</a:t>
            </a:r>
          </a:p>
        </p:txBody>
      </p:sp>
      <p:sp>
        <p:nvSpPr>
          <p:cNvPr id="3" name="Content Placeholder 2">
            <a:extLst>
              <a:ext uri="{FF2B5EF4-FFF2-40B4-BE49-F238E27FC236}">
                <a16:creationId xmlns:a16="http://schemas.microsoft.com/office/drawing/2014/main" id="{25433A89-090F-447A-9EE5-58C9DF2DF620}"/>
              </a:ext>
            </a:extLst>
          </p:cNvPr>
          <p:cNvSpPr>
            <a:spLocks noGrp="1"/>
          </p:cNvSpPr>
          <p:nvPr>
            <p:ph idx="1"/>
          </p:nvPr>
        </p:nvSpPr>
        <p:spPr/>
        <p:txBody>
          <a:bodyPr>
            <a:normAutofit/>
          </a:bodyPr>
          <a:lstStyle/>
          <a:p>
            <a:pPr marL="233363" lvl="0" indent="-233363" eaLnBrk="0" fontAlgn="base" hangingPunct="0">
              <a:lnSpc>
                <a:spcPct val="100000"/>
              </a:lnSpc>
              <a:spcBef>
                <a:spcPct val="60000"/>
              </a:spcBef>
              <a:spcAft>
                <a:spcPct val="0"/>
              </a:spcAft>
              <a:buNone/>
            </a:pPr>
            <a:r>
              <a:rPr lang="en-US" sz="2200" kern="0" dirty="0">
                <a:solidFill>
                  <a:srgbClr val="000000"/>
                </a:solidFill>
                <a:latin typeface="Arial"/>
              </a:rPr>
              <a:t>During this exercise, the following apply:</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The scenario for this exercise is artificial, however, it is plausible, and events occur as they are presented.</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There are neither “hidden agendas” nor any “trick questions”</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All players receive information at the same time</a:t>
            </a:r>
          </a:p>
          <a:p>
            <a:pPr marL="233363" lvl="0" indent="-233363" eaLnBrk="0" fontAlgn="base" hangingPunct="0">
              <a:lnSpc>
                <a:spcPct val="100000"/>
              </a:lnSpc>
              <a:spcBef>
                <a:spcPct val="60000"/>
              </a:spcBef>
              <a:spcAft>
                <a:spcPct val="0"/>
              </a:spcAft>
              <a:buFont typeface="Wingdings" pitchFamily="2" charset="2"/>
              <a:buChar char="§"/>
            </a:pPr>
            <a:r>
              <a:rPr lang="en-US" sz="2200" kern="0" dirty="0">
                <a:solidFill>
                  <a:srgbClr val="000000"/>
                </a:solidFill>
                <a:latin typeface="Arial"/>
              </a:rPr>
              <a:t>Assume cooperation and support from other responders, agencies, and organizational entities</a:t>
            </a:r>
          </a:p>
          <a:p>
            <a:endParaRPr lang="en-US" dirty="0"/>
          </a:p>
        </p:txBody>
      </p:sp>
    </p:spTree>
    <p:extLst>
      <p:ext uri="{BB962C8B-B14F-4D97-AF65-F5344CB8AC3E}">
        <p14:creationId xmlns:p14="http://schemas.microsoft.com/office/powerpoint/2010/main" val="493581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9A68-D183-482A-AE84-5EC5B1B03A21}"/>
              </a:ext>
            </a:extLst>
          </p:cNvPr>
          <p:cNvSpPr>
            <a:spLocks noGrp="1"/>
          </p:cNvSpPr>
          <p:nvPr>
            <p:ph type="title"/>
          </p:nvPr>
        </p:nvSpPr>
        <p:spPr>
          <a:xfrm>
            <a:off x="655320" y="365125"/>
            <a:ext cx="5120114" cy="1145016"/>
          </a:xfrm>
        </p:spPr>
        <p:txBody>
          <a:bodyPr>
            <a:normAutofit/>
          </a:bodyPr>
          <a:lstStyle/>
          <a:p>
            <a:r>
              <a:rPr lang="en-US" dirty="0"/>
              <a:t>Module 1</a:t>
            </a:r>
          </a:p>
        </p:txBody>
      </p:sp>
      <p:cxnSp>
        <p:nvCxnSpPr>
          <p:cNvPr id="7"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43AB813-D771-4D0B-A98F-349306901A74}"/>
              </a:ext>
            </a:extLst>
          </p:cNvPr>
          <p:cNvSpPr>
            <a:spLocks noGrp="1"/>
          </p:cNvSpPr>
          <p:nvPr>
            <p:ph idx="1"/>
          </p:nvPr>
        </p:nvSpPr>
        <p:spPr>
          <a:xfrm>
            <a:off x="312950" y="2377187"/>
            <a:ext cx="7085377" cy="4328665"/>
          </a:xfrm>
        </p:spPr>
        <p:txBody>
          <a:bodyPr>
            <a:normAutofit/>
          </a:bodyPr>
          <a:lstStyle/>
          <a:p>
            <a:pPr marL="0" indent="0">
              <a:buNone/>
            </a:pPr>
            <a:r>
              <a:rPr lang="en-US" b="1" dirty="0">
                <a:solidFill>
                  <a:srgbClr val="002F80"/>
                </a:solidFill>
              </a:rPr>
              <a:t>Monday afternoon, May 10, 12:00 pm</a:t>
            </a:r>
          </a:p>
          <a:p>
            <a:r>
              <a:rPr lang="en-US" sz="1800" dirty="0"/>
              <a:t>Your hospital is at normal staffing, supply, and patient levels. </a:t>
            </a:r>
          </a:p>
          <a:p>
            <a:r>
              <a:rPr lang="en-US" sz="1800" dirty="0"/>
              <a:t>Hospitals in the area are full due to a late viral illness season. </a:t>
            </a:r>
          </a:p>
          <a:p>
            <a:r>
              <a:rPr lang="en-US" sz="1800" dirty="0"/>
              <a:t>Heavy thunderstorms are in the area and a tornado has touched down with structural collapse at an elementary school six blocks from your hospital. </a:t>
            </a:r>
          </a:p>
          <a:p>
            <a:r>
              <a:rPr lang="en-US" sz="1800" dirty="0"/>
              <a:t>A few minutes later, a minivan pulls up with two critically injured 5-year old children and several older children with minor injuries. </a:t>
            </a:r>
          </a:p>
          <a:p>
            <a:r>
              <a:rPr lang="en-US" sz="1800" dirty="0"/>
              <a:t>The first ambulances arrive at your facility and another private vehicle just pulled up with another critically injured 7-year-old and several children with injuries from broken glass that are crying. </a:t>
            </a:r>
          </a:p>
          <a:p>
            <a:r>
              <a:rPr lang="en-US" sz="1800" dirty="0"/>
              <a:t>Additional adult patients begin arriving by ambulance.</a:t>
            </a:r>
          </a:p>
          <a:p>
            <a:endParaRPr lang="en-US" sz="1100" b="1" dirty="0"/>
          </a:p>
        </p:txBody>
      </p:sp>
      <p:pic>
        <p:nvPicPr>
          <p:cNvPr id="5" name="Picture 4" descr="Photo of tornado">
            <a:extLst>
              <a:ext uri="{FF2B5EF4-FFF2-40B4-BE49-F238E27FC236}">
                <a16:creationId xmlns:a16="http://schemas.microsoft.com/office/drawing/2014/main" id="{45C4DAC5-CDFD-48EC-9BDC-0CF31485345C}"/>
              </a:ext>
            </a:extLst>
          </p:cNvPr>
          <p:cNvPicPr>
            <a:picLocks noChangeAspect="1"/>
          </p:cNvPicPr>
          <p:nvPr/>
        </p:nvPicPr>
        <p:blipFill rotWithShape="1">
          <a:blip r:embed="rId3"/>
          <a:srcRect l="10018" r="20940"/>
          <a:stretch/>
        </p:blipFill>
        <p:spPr>
          <a:xfrm>
            <a:off x="6767455" y="10"/>
            <a:ext cx="5424544"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9437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96B2-4330-4134-A613-B1C6270E9693}"/>
              </a:ext>
            </a:extLst>
          </p:cNvPr>
          <p:cNvSpPr>
            <a:spLocks noGrp="1"/>
          </p:cNvSpPr>
          <p:nvPr>
            <p:ph type="title"/>
          </p:nvPr>
        </p:nvSpPr>
        <p:spPr>
          <a:xfrm>
            <a:off x="838200" y="114754"/>
            <a:ext cx="10515600" cy="777875"/>
          </a:xfrm>
        </p:spPr>
        <p:txBody>
          <a:bodyPr/>
          <a:lstStyle/>
          <a:p>
            <a:r>
              <a:rPr lang="en-US" dirty="0"/>
              <a:t>Module 1 Discussion Questions</a:t>
            </a:r>
          </a:p>
        </p:txBody>
      </p:sp>
      <p:sp>
        <p:nvSpPr>
          <p:cNvPr id="3" name="Content Placeholder 2">
            <a:extLst>
              <a:ext uri="{FF2B5EF4-FFF2-40B4-BE49-F238E27FC236}">
                <a16:creationId xmlns:a16="http://schemas.microsoft.com/office/drawing/2014/main" id="{F681272D-F4EE-4578-B8EF-EB9E89162B6E}"/>
              </a:ext>
            </a:extLst>
          </p:cNvPr>
          <p:cNvSpPr>
            <a:spLocks noGrp="1"/>
          </p:cNvSpPr>
          <p:nvPr>
            <p:ph idx="1"/>
          </p:nvPr>
        </p:nvSpPr>
        <p:spPr>
          <a:xfrm>
            <a:off x="838200" y="892628"/>
            <a:ext cx="10515600" cy="5850617"/>
          </a:xfrm>
        </p:spPr>
        <p:txBody>
          <a:bodyPr>
            <a:normAutofit fontScale="77500" lnSpcReduction="20000"/>
          </a:bodyPr>
          <a:lstStyle/>
          <a:p>
            <a:pPr marL="342900" marR="0" lvl="0" indent="-342900">
              <a:spcBef>
                <a:spcPts val="0"/>
              </a:spcBef>
              <a:spcAft>
                <a:spcPts val="0"/>
              </a:spcAft>
              <a:buFont typeface="+mj-lt"/>
              <a:buAutoNum type="arabicPeriod"/>
            </a:pPr>
            <a:r>
              <a:rPr lang="en-US" dirty="0">
                <a:solidFill>
                  <a:srgbClr val="000000"/>
                </a:solidFill>
                <a:ea typeface="Times New Roman" panose="02020603050405020304" pitchFamily="18" charset="0"/>
              </a:rPr>
              <a:t>What are your initial actions upon notification of this incident? What do you need to do to activate your disaster plan? Do you have a pediatric surge plan? If yes, how is it activated?</a:t>
            </a:r>
          </a:p>
          <a:p>
            <a:pPr marL="342900" marR="0" lvl="0" indent="-342900">
              <a:spcBef>
                <a:spcPts val="0"/>
              </a:spcBef>
              <a:spcAft>
                <a:spcPts val="0"/>
              </a:spcAft>
              <a:buFont typeface="+mj-lt"/>
              <a:buAutoNum type="arabicPeriod"/>
            </a:pPr>
            <a:endParaRPr lang="en-US" dirty="0">
              <a:solidFill>
                <a:srgbClr val="000000"/>
              </a:solidFill>
              <a:ea typeface="Times New Roman" panose="02020603050405020304" pitchFamily="18" charset="0"/>
            </a:endParaRPr>
          </a:p>
          <a:p>
            <a:pPr marL="342900" marR="0" lvl="0" indent="-342900">
              <a:spcBef>
                <a:spcPts val="0"/>
              </a:spcBef>
              <a:spcAft>
                <a:spcPts val="0"/>
              </a:spcAft>
              <a:buFont typeface="+mj-lt"/>
              <a:buAutoNum type="arabicPeriod"/>
            </a:pPr>
            <a:r>
              <a:rPr lang="en-US" dirty="0">
                <a:solidFill>
                  <a:srgbClr val="000000"/>
                </a:solidFill>
                <a:ea typeface="Times New Roman" panose="02020603050405020304" pitchFamily="18" charset="0"/>
              </a:rPr>
              <a:t>How many pediatric patients is your facility prepared to handle? </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Do you provide pediatric inpatient care?</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What supplies do you have on-hand to manage pediatric patients?</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What staff do you have on-hand to manage a surge of pediatric patients?</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Are your staff (including any pharmacy staff) comfortable with pediatric dosing of medication?</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What pediatric training does your hospital emergency department staff have?</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Are you prepared to handle unaccompanied minors, including supervision and consent to treat decision making?</a:t>
            </a:r>
            <a:br>
              <a:rPr lang="en-US" dirty="0">
                <a:solidFill>
                  <a:srgbClr val="000000"/>
                </a:solidFill>
                <a:ea typeface="Times New Roman" panose="02020603050405020304" pitchFamily="18" charset="0"/>
              </a:rPr>
            </a:br>
            <a:endParaRPr lang="en-US" dirty="0">
              <a:solidFill>
                <a:srgbClr val="000000"/>
              </a:solidFill>
              <a:ea typeface="Times New Roman" panose="02020603050405020304" pitchFamily="18" charset="0"/>
            </a:endParaRPr>
          </a:p>
          <a:p>
            <a:pPr marL="342900" marR="0" lvl="0" indent="-342900">
              <a:spcBef>
                <a:spcPts val="0"/>
              </a:spcBef>
              <a:spcAft>
                <a:spcPts val="0"/>
              </a:spcAft>
              <a:buFont typeface="+mj-lt"/>
              <a:buAutoNum type="arabicPeriod"/>
            </a:pPr>
            <a:r>
              <a:rPr lang="en-US" dirty="0">
                <a:solidFill>
                  <a:srgbClr val="000000"/>
                </a:solidFill>
                <a:ea typeface="Times New Roman" panose="02020603050405020304" pitchFamily="18" charset="0"/>
              </a:rPr>
              <a:t>What changes to your facility disaster plan are needed to accommodate a pediatric surge?</a:t>
            </a:r>
            <a:br>
              <a:rPr lang="en-US" dirty="0">
                <a:solidFill>
                  <a:srgbClr val="000000"/>
                </a:solidFill>
                <a:ea typeface="Times New Roman" panose="02020603050405020304" pitchFamily="18" charset="0"/>
              </a:rPr>
            </a:br>
            <a:endParaRPr lang="en-US" dirty="0">
              <a:solidFill>
                <a:srgbClr val="000000"/>
              </a:solidFill>
              <a:ea typeface="Times New Roman" panose="02020603050405020304" pitchFamily="18" charset="0"/>
            </a:endParaRPr>
          </a:p>
          <a:p>
            <a:pPr marL="342900" marR="0" lvl="0" indent="-342900">
              <a:spcBef>
                <a:spcPts val="0"/>
              </a:spcBef>
              <a:spcAft>
                <a:spcPts val="0"/>
              </a:spcAft>
              <a:buFont typeface="+mj-lt"/>
              <a:buAutoNum type="arabicPeriod"/>
            </a:pPr>
            <a:r>
              <a:rPr lang="en-US" dirty="0">
                <a:solidFill>
                  <a:srgbClr val="000000"/>
                </a:solidFill>
                <a:ea typeface="Times New Roman" panose="02020603050405020304" pitchFamily="18" charset="0"/>
              </a:rPr>
              <a:t>In the event that your facility’s pediatric capacity is exceeded, or you do not provide pediatric trauma services, how would you address referring these cases to a larger and/or pediatric hospital? </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What is the current referral process for a critically ill child and how would this change in this incident?</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How would you prioritize/triage multiple pediatric referrals </a:t>
            </a:r>
            <a:r>
              <a:rPr lang="en-US" i="1" dirty="0">
                <a:solidFill>
                  <a:srgbClr val="000000"/>
                </a:solidFill>
                <a:ea typeface="Times New Roman" panose="02020603050405020304" pitchFamily="18" charset="0"/>
              </a:rPr>
              <a:t>from</a:t>
            </a:r>
            <a:r>
              <a:rPr lang="en-US" dirty="0">
                <a:solidFill>
                  <a:srgbClr val="000000"/>
                </a:solidFill>
                <a:ea typeface="Times New Roman" panose="02020603050405020304" pitchFamily="18" charset="0"/>
              </a:rPr>
              <a:t> your facility?</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Does your facility have written agreements with pediatric and trauma referral centers to expedite patient transfer?</a:t>
            </a:r>
          </a:p>
          <a:p>
            <a:pPr marL="742950" marR="0" lvl="1" indent="-285750">
              <a:spcBef>
                <a:spcPts val="0"/>
              </a:spcBef>
              <a:spcAft>
                <a:spcPts val="0"/>
              </a:spcAft>
              <a:buFont typeface="+mj-lt"/>
              <a:buAutoNum type="alphaLcPeriod"/>
            </a:pPr>
            <a:r>
              <a:rPr lang="en-US" dirty="0">
                <a:solidFill>
                  <a:srgbClr val="000000"/>
                </a:solidFill>
                <a:ea typeface="Times New Roman" panose="02020603050405020304" pitchFamily="18" charset="0"/>
              </a:rPr>
              <a:t>What patient transportation resources would you need?</a:t>
            </a:r>
          </a:p>
          <a:p>
            <a:endParaRPr lang="en-US" dirty="0"/>
          </a:p>
        </p:txBody>
      </p:sp>
    </p:spTree>
    <p:extLst>
      <p:ext uri="{BB962C8B-B14F-4D97-AF65-F5344CB8AC3E}">
        <p14:creationId xmlns:p14="http://schemas.microsoft.com/office/powerpoint/2010/main" val="900676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6857E-AD55-47CA-856A-A2DAAAB68A9F}"/>
              </a:ext>
            </a:extLst>
          </p:cNvPr>
          <p:cNvSpPr>
            <a:spLocks noGrp="1"/>
          </p:cNvSpPr>
          <p:nvPr>
            <p:ph type="title"/>
          </p:nvPr>
        </p:nvSpPr>
        <p:spPr/>
        <p:txBody>
          <a:bodyPr/>
          <a:lstStyle/>
          <a:p>
            <a:r>
              <a:rPr lang="en-US" dirty="0"/>
              <a:t>Module 1 Report Out</a:t>
            </a:r>
          </a:p>
        </p:txBody>
      </p:sp>
      <p:sp>
        <p:nvSpPr>
          <p:cNvPr id="3" name="Content Placeholder 2">
            <a:extLst>
              <a:ext uri="{FF2B5EF4-FFF2-40B4-BE49-F238E27FC236}">
                <a16:creationId xmlns:a16="http://schemas.microsoft.com/office/drawing/2014/main" id="{B2B9BAB6-A36C-4F44-8C8D-38C77868454C}"/>
              </a:ext>
            </a:extLst>
          </p:cNvPr>
          <p:cNvSpPr>
            <a:spLocks noGrp="1"/>
          </p:cNvSpPr>
          <p:nvPr>
            <p:ph idx="1"/>
          </p:nvPr>
        </p:nvSpPr>
        <p:spPr/>
        <p:txBody>
          <a:bodyPr/>
          <a:lstStyle/>
          <a:p>
            <a:r>
              <a:rPr lang="en-US" dirty="0"/>
              <a:t>Each table provide top 3 lessons, due outs, action items.</a:t>
            </a:r>
          </a:p>
          <a:p>
            <a:r>
              <a:rPr lang="en-US" dirty="0"/>
              <a:t>Provide the rest of your notes to the exercise facilitator.</a:t>
            </a:r>
          </a:p>
        </p:txBody>
      </p:sp>
    </p:spTree>
    <p:extLst>
      <p:ext uri="{BB962C8B-B14F-4D97-AF65-F5344CB8AC3E}">
        <p14:creationId xmlns:p14="http://schemas.microsoft.com/office/powerpoint/2010/main" val="229040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80D5-FE24-463E-8A35-2C9BB9FBE259}"/>
              </a:ext>
            </a:extLst>
          </p:cNvPr>
          <p:cNvSpPr>
            <a:spLocks noGrp="1"/>
          </p:cNvSpPr>
          <p:nvPr>
            <p:ph type="title"/>
          </p:nvPr>
        </p:nvSpPr>
        <p:spPr>
          <a:xfrm>
            <a:off x="655320" y="365125"/>
            <a:ext cx="5120114" cy="1692794"/>
          </a:xfrm>
        </p:spPr>
        <p:txBody>
          <a:bodyPr>
            <a:normAutofit/>
          </a:bodyPr>
          <a:lstStyle/>
          <a:p>
            <a:r>
              <a:rPr lang="en-US" dirty="0"/>
              <a:t>Module 2</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51C2B7-C832-4F3C-9C36-BAD3BDEA65EE}"/>
              </a:ext>
            </a:extLst>
          </p:cNvPr>
          <p:cNvSpPr>
            <a:spLocks noGrp="1"/>
          </p:cNvSpPr>
          <p:nvPr>
            <p:ph idx="1"/>
          </p:nvPr>
        </p:nvSpPr>
        <p:spPr>
          <a:xfrm>
            <a:off x="253539" y="2573121"/>
            <a:ext cx="5842461" cy="3917837"/>
          </a:xfrm>
        </p:spPr>
        <p:txBody>
          <a:bodyPr>
            <a:normAutofit/>
          </a:bodyPr>
          <a:lstStyle/>
          <a:p>
            <a:pPr marL="0" indent="0">
              <a:buNone/>
            </a:pPr>
            <a:r>
              <a:rPr lang="en-US" b="1" dirty="0">
                <a:solidFill>
                  <a:srgbClr val="002F80"/>
                </a:solidFill>
              </a:rPr>
              <a:t>Monday afternoon, May 10, 2:00 pm (Incident + 2 hours)</a:t>
            </a:r>
          </a:p>
          <a:p>
            <a:pPr lvl="0"/>
            <a:r>
              <a:rPr lang="en-US" sz="1800" dirty="0"/>
              <a:t>You have now received significant numbers of patients and your surge capacity has been exceeded.</a:t>
            </a:r>
          </a:p>
          <a:p>
            <a:pPr lvl="0"/>
            <a:r>
              <a:rPr lang="en-US" sz="1800" dirty="0"/>
              <a:t>Due to the large number of pediatric patients affected and current high census, your usual referral children’s hospital cannot accept all inter-hospital transfers. </a:t>
            </a:r>
          </a:p>
          <a:p>
            <a:pPr lvl="0"/>
            <a:r>
              <a:rPr lang="en-US" sz="1800" dirty="0"/>
              <a:t>You must stabilize and treat the pediatric patients at the local hospitals for now aside from the patients that are critically injured.</a:t>
            </a:r>
          </a:p>
          <a:p>
            <a:endParaRPr lang="en-US" sz="1800" dirty="0"/>
          </a:p>
        </p:txBody>
      </p:sp>
      <p:pic>
        <p:nvPicPr>
          <p:cNvPr id="7" name="Picture 6" descr="Photo of crowded hospital waiting room">
            <a:extLst>
              <a:ext uri="{FF2B5EF4-FFF2-40B4-BE49-F238E27FC236}">
                <a16:creationId xmlns:a16="http://schemas.microsoft.com/office/drawing/2014/main" id="{B94F773B-7519-43D5-BA9D-DC84DE908129}"/>
              </a:ext>
            </a:extLst>
          </p:cNvPr>
          <p:cNvPicPr>
            <a:picLocks noChangeAspect="1"/>
          </p:cNvPicPr>
          <p:nvPr/>
        </p:nvPicPr>
        <p:blipFill rotWithShape="1">
          <a:blip r:embed="rId3">
            <a:extLst>
              <a:ext uri="{28A0092B-C50C-407E-A947-70E740481C1C}">
                <a14:useLocalDpi xmlns:a14="http://schemas.microsoft.com/office/drawing/2010/main" val="0"/>
              </a:ext>
            </a:extLst>
          </a:blip>
          <a:srcRect l="26995" r="11557"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18143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60C49-DEAB-4CE4-AE67-0C1C23B31BC8}"/>
              </a:ext>
            </a:extLst>
          </p:cNvPr>
          <p:cNvSpPr>
            <a:spLocks noGrp="1"/>
          </p:cNvSpPr>
          <p:nvPr>
            <p:ph type="title"/>
          </p:nvPr>
        </p:nvSpPr>
        <p:spPr>
          <a:xfrm>
            <a:off x="838200" y="119743"/>
            <a:ext cx="10515600" cy="734332"/>
          </a:xfrm>
        </p:spPr>
        <p:txBody>
          <a:bodyPr/>
          <a:lstStyle/>
          <a:p>
            <a:r>
              <a:rPr lang="en-US" dirty="0"/>
              <a:t>Module 2 Discussion Questions</a:t>
            </a:r>
          </a:p>
        </p:txBody>
      </p:sp>
      <p:sp>
        <p:nvSpPr>
          <p:cNvPr id="3" name="Content Placeholder 2">
            <a:extLst>
              <a:ext uri="{FF2B5EF4-FFF2-40B4-BE49-F238E27FC236}">
                <a16:creationId xmlns:a16="http://schemas.microsoft.com/office/drawing/2014/main" id="{C6BF4D72-4562-4E92-9974-E814091BB0DF}"/>
              </a:ext>
            </a:extLst>
          </p:cNvPr>
          <p:cNvSpPr>
            <a:spLocks noGrp="1"/>
          </p:cNvSpPr>
          <p:nvPr>
            <p:ph idx="1"/>
          </p:nvPr>
        </p:nvSpPr>
        <p:spPr>
          <a:xfrm>
            <a:off x="508000" y="854075"/>
            <a:ext cx="11328399" cy="5884182"/>
          </a:xfrm>
        </p:spPr>
        <p:txBody>
          <a:bodyPr>
            <a:normAutofit fontScale="32500" lnSpcReduction="20000"/>
          </a:bodyPr>
          <a:lstStyle/>
          <a:p>
            <a:pPr marL="514350" lvl="0" indent="-514350">
              <a:lnSpc>
                <a:spcPct val="120000"/>
              </a:lnSpc>
              <a:buFont typeface="+mj-lt"/>
              <a:buAutoNum type="arabicPeriod"/>
            </a:pPr>
            <a:r>
              <a:rPr lang="en-US" sz="6400" dirty="0"/>
              <a:t>What alerts and notification mechanisms are in place to ensure that the coalition partners are aware of the incident? </a:t>
            </a:r>
          </a:p>
          <a:p>
            <a:pPr marL="514350" lvl="0" indent="-514350">
              <a:lnSpc>
                <a:spcPct val="120000"/>
              </a:lnSpc>
              <a:buFont typeface="+mj-lt"/>
              <a:buAutoNum type="arabicPeriod"/>
            </a:pPr>
            <a:r>
              <a:rPr lang="en-US" sz="6400" dirty="0"/>
              <a:t>How does the </a:t>
            </a:r>
            <a:r>
              <a:rPr lang="en-US" sz="6400" dirty="0" err="1"/>
              <a:t>HCCsupport</a:t>
            </a:r>
            <a:r>
              <a:rPr lang="en-US" sz="6400" dirty="0"/>
              <a:t> this response?</a:t>
            </a:r>
          </a:p>
          <a:p>
            <a:pPr marL="1600200" lvl="1" indent="-1143000">
              <a:lnSpc>
                <a:spcPct val="120000"/>
              </a:lnSpc>
              <a:buFont typeface="+mj-lt"/>
              <a:buAutoNum type="alphaLcParenR"/>
            </a:pPr>
            <a:r>
              <a:rPr lang="en-US" sz="6000" dirty="0"/>
              <a:t>If the coalition has an operations center how is this activated, staffed, and what functions does it serve? How does it interface with the EOC?</a:t>
            </a:r>
          </a:p>
          <a:p>
            <a:pPr marL="1600200" lvl="1" indent="-1143000">
              <a:lnSpc>
                <a:spcPct val="120000"/>
              </a:lnSpc>
              <a:buFont typeface="+mj-lt"/>
              <a:buAutoNum type="alphaLcParenR"/>
            </a:pPr>
            <a:r>
              <a:rPr lang="en-US" sz="6000" dirty="0"/>
              <a:t>If the coalition functions are conducted by/at the jurisdictional EOC how rapid is the activation? Who provides coordination and supports the healthcare needs?</a:t>
            </a:r>
          </a:p>
          <a:p>
            <a:pPr marL="514350" lvl="0" indent="-514350">
              <a:lnSpc>
                <a:spcPct val="120000"/>
              </a:lnSpc>
              <a:buFont typeface="+mj-lt"/>
              <a:buAutoNum type="arabicPeriod"/>
            </a:pPr>
            <a:r>
              <a:rPr lang="en-US" sz="6400" dirty="0"/>
              <a:t>What type of assistance (staff, space, resources, systems) could the HCC and its members provide? Are there other partners that you should coordinate with? Is this different from ESF-8 support?</a:t>
            </a:r>
          </a:p>
          <a:p>
            <a:pPr marL="514350" lvl="0" indent="-514350">
              <a:lnSpc>
                <a:spcPct val="120000"/>
              </a:lnSpc>
              <a:buFont typeface="+mj-lt"/>
              <a:buAutoNum type="arabicPeriod"/>
            </a:pPr>
            <a:r>
              <a:rPr lang="en-US" sz="6400" dirty="0"/>
              <a:t>When would you notify and request assistance from emergency management (if at all)? </a:t>
            </a:r>
          </a:p>
          <a:p>
            <a:pPr marL="514350" lvl="0" indent="-514350">
              <a:lnSpc>
                <a:spcPct val="120000"/>
              </a:lnSpc>
              <a:buFont typeface="+mj-lt"/>
              <a:buAutoNum type="arabicPeriod"/>
            </a:pPr>
            <a:r>
              <a:rPr lang="en-US" sz="6400" dirty="0"/>
              <a:t>What emergency medical services (EMS) transport resources are available (both public safety or private services)? (For EMS to discuss – consider both ground and air assets)</a:t>
            </a:r>
          </a:p>
          <a:p>
            <a:pPr marL="514350" lvl="0" indent="-514350">
              <a:lnSpc>
                <a:spcPct val="120000"/>
              </a:lnSpc>
              <a:buFont typeface="+mj-lt"/>
              <a:buAutoNum type="arabicPeriod"/>
            </a:pPr>
            <a:r>
              <a:rPr lang="en-US" sz="6400" dirty="0"/>
              <a:t>Where would you obtain guidance or clinical advice for pediatric patient surge care prior to and during an event? What types of pediatric or other experts might be needed that are not yet included? How do you communicate with them (e.g. telephone/telemedicine)</a:t>
            </a:r>
          </a:p>
          <a:p>
            <a:endParaRPr lang="en-US" dirty="0"/>
          </a:p>
        </p:txBody>
      </p:sp>
    </p:spTree>
    <p:extLst>
      <p:ext uri="{BB962C8B-B14F-4D97-AF65-F5344CB8AC3E}">
        <p14:creationId xmlns:p14="http://schemas.microsoft.com/office/powerpoint/2010/main" val="3421901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ECCF5-B9A3-4641-9BB0-5519D6EA3977}"/>
              </a:ext>
            </a:extLst>
          </p:cNvPr>
          <p:cNvSpPr>
            <a:spLocks noGrp="1"/>
          </p:cNvSpPr>
          <p:nvPr>
            <p:ph type="title"/>
          </p:nvPr>
        </p:nvSpPr>
        <p:spPr/>
        <p:txBody>
          <a:bodyPr/>
          <a:lstStyle/>
          <a:p>
            <a:r>
              <a:rPr lang="en-US" dirty="0"/>
              <a:t>Instructions for Use of this PPT Template – Delete this slide prior to presentation</a:t>
            </a:r>
          </a:p>
        </p:txBody>
      </p:sp>
      <p:sp>
        <p:nvSpPr>
          <p:cNvPr id="3" name="Content Placeholder 2">
            <a:extLst>
              <a:ext uri="{FF2B5EF4-FFF2-40B4-BE49-F238E27FC236}">
                <a16:creationId xmlns:a16="http://schemas.microsoft.com/office/drawing/2014/main" id="{0D359673-B3FF-4B2E-9111-01BBA9C83333}"/>
              </a:ext>
            </a:extLst>
          </p:cNvPr>
          <p:cNvSpPr>
            <a:spLocks noGrp="1"/>
          </p:cNvSpPr>
          <p:nvPr>
            <p:ph idx="1"/>
          </p:nvPr>
        </p:nvSpPr>
        <p:spPr/>
        <p:txBody>
          <a:bodyPr/>
          <a:lstStyle/>
          <a:p>
            <a:r>
              <a:rPr lang="en-US" dirty="0"/>
              <a:t>Edit these slides based on changes made by the Exercise Planning Team to the Situation Manual Template.</a:t>
            </a:r>
          </a:p>
          <a:p>
            <a:r>
              <a:rPr lang="en-US" dirty="0"/>
              <a:t>Language and information included here is based on the template design and template sample language.</a:t>
            </a:r>
          </a:p>
        </p:txBody>
      </p:sp>
    </p:spTree>
    <p:extLst>
      <p:ext uri="{BB962C8B-B14F-4D97-AF65-F5344CB8AC3E}">
        <p14:creationId xmlns:p14="http://schemas.microsoft.com/office/powerpoint/2010/main" val="400445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4211-4F91-49B0-9E04-83D0550025C6}"/>
              </a:ext>
            </a:extLst>
          </p:cNvPr>
          <p:cNvSpPr>
            <a:spLocks noGrp="1"/>
          </p:cNvSpPr>
          <p:nvPr>
            <p:ph type="title"/>
          </p:nvPr>
        </p:nvSpPr>
        <p:spPr/>
        <p:txBody>
          <a:bodyPr/>
          <a:lstStyle/>
          <a:p>
            <a:r>
              <a:rPr lang="en-US" dirty="0"/>
              <a:t>Module 2 Report Out</a:t>
            </a:r>
          </a:p>
        </p:txBody>
      </p:sp>
      <p:sp>
        <p:nvSpPr>
          <p:cNvPr id="3" name="Content Placeholder 2">
            <a:extLst>
              <a:ext uri="{FF2B5EF4-FFF2-40B4-BE49-F238E27FC236}">
                <a16:creationId xmlns:a16="http://schemas.microsoft.com/office/drawing/2014/main" id="{BC122C42-DF67-486C-A8F0-ADC78005BBC2}"/>
              </a:ext>
            </a:extLst>
          </p:cNvPr>
          <p:cNvSpPr>
            <a:spLocks noGrp="1"/>
          </p:cNvSpPr>
          <p:nvPr>
            <p:ph idx="1"/>
          </p:nvPr>
        </p:nvSpPr>
        <p:spPr/>
        <p:txBody>
          <a:bodyPr/>
          <a:lstStyle/>
          <a:p>
            <a:r>
              <a:rPr lang="en-US" dirty="0"/>
              <a:t>Each table provide top 3 lessons, due outs, action items.</a:t>
            </a:r>
          </a:p>
          <a:p>
            <a:r>
              <a:rPr lang="en-US" dirty="0"/>
              <a:t>Provide the rest of your notes to the exercise facilitator.</a:t>
            </a:r>
          </a:p>
          <a:p>
            <a:endParaRPr lang="en-US" dirty="0"/>
          </a:p>
        </p:txBody>
      </p:sp>
    </p:spTree>
    <p:extLst>
      <p:ext uri="{BB962C8B-B14F-4D97-AF65-F5344CB8AC3E}">
        <p14:creationId xmlns:p14="http://schemas.microsoft.com/office/powerpoint/2010/main" val="2926407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4024-40AB-4B35-8DCC-6EA071B1497E}"/>
              </a:ext>
            </a:extLst>
          </p:cNvPr>
          <p:cNvSpPr>
            <a:spLocks noGrp="1"/>
          </p:cNvSpPr>
          <p:nvPr>
            <p:ph type="title"/>
          </p:nvPr>
        </p:nvSpPr>
        <p:spPr>
          <a:xfrm>
            <a:off x="655320" y="365125"/>
            <a:ext cx="5120114" cy="1692794"/>
          </a:xfrm>
        </p:spPr>
        <p:txBody>
          <a:bodyPr>
            <a:normAutofit/>
          </a:bodyPr>
          <a:lstStyle/>
          <a:p>
            <a:r>
              <a:rPr lang="en-US" dirty="0"/>
              <a:t>Module 3</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8619846-8112-46AD-9CE6-6288D09FAF47}"/>
              </a:ext>
            </a:extLst>
          </p:cNvPr>
          <p:cNvSpPr>
            <a:spLocks noGrp="1"/>
          </p:cNvSpPr>
          <p:nvPr>
            <p:ph idx="1"/>
          </p:nvPr>
        </p:nvSpPr>
        <p:spPr>
          <a:xfrm>
            <a:off x="655321" y="2575034"/>
            <a:ext cx="5120113" cy="3462228"/>
          </a:xfrm>
        </p:spPr>
        <p:txBody>
          <a:bodyPr>
            <a:normAutofit/>
          </a:bodyPr>
          <a:lstStyle/>
          <a:p>
            <a:pPr marL="0" marR="0" indent="0">
              <a:spcBef>
                <a:spcPts val="1200"/>
              </a:spcBef>
              <a:spcAft>
                <a:spcPts val="800"/>
              </a:spcAft>
              <a:buNone/>
            </a:pPr>
            <a:r>
              <a:rPr lang="en-US" b="1" dirty="0">
                <a:solidFill>
                  <a:srgbClr val="002F80"/>
                </a:solidFill>
              </a:rPr>
              <a:t>Monday afternoon, May 10, 4:00 pm (Incident + 4 hours)</a:t>
            </a:r>
          </a:p>
          <a:p>
            <a:pPr marL="342900" marR="0" lvl="0" indent="-342900">
              <a:spcBef>
                <a:spcPts val="0"/>
              </a:spcBef>
              <a:spcAft>
                <a:spcPts val="1000"/>
              </a:spcAft>
              <a:buClr>
                <a:srgbClr val="002F80"/>
              </a:buClr>
              <a:buSzPts val="1200"/>
              <a:buFont typeface="Symbol" panose="05050102010706020507" pitchFamily="18" charset="2"/>
              <a:buChar char=""/>
            </a:pPr>
            <a:r>
              <a:rPr lang="en-US" sz="1800" dirty="0">
                <a:ea typeface="Times New Roman" panose="02020603050405020304" pitchFamily="18" charset="0"/>
                <a:cs typeface="Arial" panose="020B0604020202020204" pitchFamily="34" charset="0"/>
              </a:rPr>
              <a:t>Multiple pediatric patients have been treated at area hospitals and require secondary transfer for ongoing care. Some will be accommodated at children’s hospitals, some at trauma centers, and some will need to be cared for locally until capacity improves (beds become available).</a:t>
            </a:r>
          </a:p>
          <a:p>
            <a:pPr marL="342900" marR="0" lvl="0" indent="-342900">
              <a:spcBef>
                <a:spcPts val="0"/>
              </a:spcBef>
              <a:spcAft>
                <a:spcPts val="1000"/>
              </a:spcAft>
              <a:buClr>
                <a:srgbClr val="002F80"/>
              </a:buClr>
              <a:buSzPts val="1200"/>
              <a:buFont typeface="Symbol" panose="05050102010706020507" pitchFamily="18" charset="2"/>
              <a:buChar char=""/>
            </a:pPr>
            <a:r>
              <a:rPr lang="en-US" sz="1800" dirty="0">
                <a:ea typeface="Times New Roman" panose="02020603050405020304" pitchFamily="18" charset="0"/>
                <a:cs typeface="Arial" panose="020B0604020202020204" pitchFamily="34" charset="0"/>
              </a:rPr>
              <a:t>Closed roads and transportation difficulties may prevent patient movement.</a:t>
            </a:r>
            <a:endParaRPr lang="en-US" sz="1800" dirty="0">
              <a:ea typeface="Times New Roman" panose="02020603050405020304" pitchFamily="18" charset="0"/>
            </a:endParaRPr>
          </a:p>
          <a:p>
            <a:endParaRPr lang="en-US" sz="1800" dirty="0"/>
          </a:p>
        </p:txBody>
      </p:sp>
      <p:pic>
        <p:nvPicPr>
          <p:cNvPr id="7" name="Picture 6" descr="Photo of ambulance, gurney, and helicopter. ">
            <a:extLst>
              <a:ext uri="{FF2B5EF4-FFF2-40B4-BE49-F238E27FC236}">
                <a16:creationId xmlns:a16="http://schemas.microsoft.com/office/drawing/2014/main" id="{FEC8F625-921B-496C-9876-C43AA9B3D5FE}"/>
              </a:ext>
            </a:extLst>
          </p:cNvPr>
          <p:cNvPicPr>
            <a:picLocks noChangeAspect="1"/>
          </p:cNvPicPr>
          <p:nvPr/>
        </p:nvPicPr>
        <p:blipFill rotWithShape="1">
          <a:blip r:embed="rId3">
            <a:extLst>
              <a:ext uri="{28A0092B-C50C-407E-A947-70E740481C1C}">
                <a14:useLocalDpi xmlns:a14="http://schemas.microsoft.com/office/drawing/2010/main" val="0"/>
              </a:ext>
            </a:extLst>
          </a:blip>
          <a:srcRect l="12475" r="26077"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700852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9563B-4357-46F7-A1E6-5358E273AABE}"/>
              </a:ext>
            </a:extLst>
          </p:cNvPr>
          <p:cNvSpPr>
            <a:spLocks noGrp="1"/>
          </p:cNvSpPr>
          <p:nvPr>
            <p:ph type="title"/>
          </p:nvPr>
        </p:nvSpPr>
        <p:spPr/>
        <p:txBody>
          <a:bodyPr/>
          <a:lstStyle/>
          <a:p>
            <a:r>
              <a:rPr lang="en-US" dirty="0"/>
              <a:t>Module 3 Discussion Questions</a:t>
            </a:r>
          </a:p>
        </p:txBody>
      </p:sp>
      <p:sp>
        <p:nvSpPr>
          <p:cNvPr id="3" name="Content Placeholder 2">
            <a:extLst>
              <a:ext uri="{FF2B5EF4-FFF2-40B4-BE49-F238E27FC236}">
                <a16:creationId xmlns:a16="http://schemas.microsoft.com/office/drawing/2014/main" id="{F7D10B3A-4AD1-4A36-9A55-9EE1B6C81B01}"/>
              </a:ext>
            </a:extLst>
          </p:cNvPr>
          <p:cNvSpPr>
            <a:spLocks noGrp="1"/>
          </p:cNvSpPr>
          <p:nvPr>
            <p:ph idx="1"/>
          </p:nvPr>
        </p:nvSpPr>
        <p:spPr>
          <a:xfrm>
            <a:off x="838200" y="1316182"/>
            <a:ext cx="10515600" cy="4860781"/>
          </a:xfrm>
        </p:spPr>
        <p:txBody>
          <a:bodyPr>
            <a:normAutofit fontScale="77500" lnSpcReduction="20000"/>
          </a:bodyPr>
          <a:lstStyle/>
          <a:p>
            <a:pPr marL="514350" lvl="0" indent="-514350">
              <a:buFont typeface="+mj-lt"/>
              <a:buAutoNum type="arabicPeriod"/>
            </a:pPr>
            <a:endParaRPr lang="en-US" dirty="0"/>
          </a:p>
          <a:p>
            <a:pPr marL="514350" lvl="0" indent="-514350">
              <a:buFont typeface="+mj-lt"/>
              <a:buAutoNum type="arabicPeriod"/>
            </a:pPr>
            <a:r>
              <a:rPr lang="en-US" dirty="0"/>
              <a:t>How does the HCC Coalition Pediatric Surge Annex address this kind of scenario?</a:t>
            </a:r>
          </a:p>
          <a:p>
            <a:pPr marL="514350" lvl="0" indent="-514350">
              <a:buFont typeface="+mj-lt"/>
              <a:buAutoNum type="arabicPeriod"/>
            </a:pPr>
            <a:r>
              <a:rPr lang="en-US" dirty="0"/>
              <a:t>How will the team coordinate sharing patient information across multiple facilities?</a:t>
            </a:r>
          </a:p>
          <a:p>
            <a:pPr marL="514350" lvl="0" indent="-514350">
              <a:buFont typeface="+mj-lt"/>
              <a:buAutoNum type="arabicPeriod"/>
            </a:pPr>
            <a:r>
              <a:rPr lang="en-US" dirty="0"/>
              <a:t>How can the coalition ensure patient load balancing among hospitals or play a role in transfer decisions? How will hospitals and EMS coordinate this decision making?</a:t>
            </a:r>
          </a:p>
          <a:p>
            <a:pPr marL="514350" lvl="0" indent="-514350">
              <a:buFont typeface="+mj-lt"/>
              <a:buAutoNum type="arabicPeriod"/>
            </a:pPr>
            <a:r>
              <a:rPr lang="en-US" dirty="0"/>
              <a:t>Who will be responsible for prioritizing patient transfers and what criteria will be used to make that determination? </a:t>
            </a:r>
          </a:p>
          <a:p>
            <a:pPr marL="514350" lvl="0" indent="-514350">
              <a:buFont typeface="+mj-lt"/>
              <a:buAutoNum type="arabicPeriod"/>
            </a:pPr>
            <a:r>
              <a:rPr lang="en-US" dirty="0"/>
              <a:t>How will transportation be coordinated for these patients?</a:t>
            </a:r>
          </a:p>
          <a:p>
            <a:pPr marL="514350" lvl="0" indent="-514350">
              <a:buFont typeface="+mj-lt"/>
              <a:buAutoNum type="arabicPeriod"/>
            </a:pPr>
            <a:r>
              <a:rPr lang="en-US" dirty="0"/>
              <a:t>What is the mechanism for tracking these patients (and keeping them with their parents/guardians or supervising unaccompanied minors) through the referral process?</a:t>
            </a:r>
          </a:p>
          <a:p>
            <a:pPr marL="514350" lvl="0" indent="-514350">
              <a:buFont typeface="+mj-lt"/>
              <a:buAutoNum type="arabicPeriod"/>
            </a:pPr>
            <a:r>
              <a:rPr lang="en-US" dirty="0"/>
              <a:t>What resources does your facility have onsite if you need to provide ongoing care instead of transferring a critical pediatric patient? If on-site staff would be required to care for these patients, is there a staff sharing mechanism or agreement(s) to support this? Are telemedicine capabilities available? Has a common point of contact been identified for clinical advice?</a:t>
            </a:r>
          </a:p>
          <a:p>
            <a:endParaRPr lang="en-US" dirty="0"/>
          </a:p>
        </p:txBody>
      </p:sp>
    </p:spTree>
    <p:extLst>
      <p:ext uri="{BB962C8B-B14F-4D97-AF65-F5344CB8AC3E}">
        <p14:creationId xmlns:p14="http://schemas.microsoft.com/office/powerpoint/2010/main" val="2703318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FC13-CB98-4FD1-BB82-669A6FBD34A9}"/>
              </a:ext>
            </a:extLst>
          </p:cNvPr>
          <p:cNvSpPr>
            <a:spLocks noGrp="1"/>
          </p:cNvSpPr>
          <p:nvPr>
            <p:ph type="title"/>
          </p:nvPr>
        </p:nvSpPr>
        <p:spPr/>
        <p:txBody>
          <a:bodyPr/>
          <a:lstStyle/>
          <a:p>
            <a:r>
              <a:rPr lang="en-US" dirty="0"/>
              <a:t>Module 3 Report Out</a:t>
            </a:r>
          </a:p>
        </p:txBody>
      </p:sp>
      <p:sp>
        <p:nvSpPr>
          <p:cNvPr id="3" name="Content Placeholder 2">
            <a:extLst>
              <a:ext uri="{FF2B5EF4-FFF2-40B4-BE49-F238E27FC236}">
                <a16:creationId xmlns:a16="http://schemas.microsoft.com/office/drawing/2014/main" id="{01D82F01-0A5B-4B5E-8C3A-B2C1EDA785AC}"/>
              </a:ext>
            </a:extLst>
          </p:cNvPr>
          <p:cNvSpPr>
            <a:spLocks noGrp="1"/>
          </p:cNvSpPr>
          <p:nvPr>
            <p:ph idx="1"/>
          </p:nvPr>
        </p:nvSpPr>
        <p:spPr/>
        <p:txBody>
          <a:bodyPr/>
          <a:lstStyle/>
          <a:p>
            <a:r>
              <a:rPr lang="en-US" dirty="0"/>
              <a:t>Each table provide top 3 lessons, due outs, action items.</a:t>
            </a:r>
          </a:p>
          <a:p>
            <a:r>
              <a:rPr lang="en-US" dirty="0"/>
              <a:t>Provide the rest of your notes to the exercise facilitator.</a:t>
            </a:r>
          </a:p>
          <a:p>
            <a:endParaRPr lang="en-US" dirty="0"/>
          </a:p>
        </p:txBody>
      </p:sp>
    </p:spTree>
    <p:extLst>
      <p:ext uri="{BB962C8B-B14F-4D97-AF65-F5344CB8AC3E}">
        <p14:creationId xmlns:p14="http://schemas.microsoft.com/office/powerpoint/2010/main" val="1981020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92BB-9F80-4FC1-9779-414700598548}"/>
              </a:ext>
            </a:extLst>
          </p:cNvPr>
          <p:cNvSpPr>
            <a:spLocks noGrp="1"/>
          </p:cNvSpPr>
          <p:nvPr>
            <p:ph type="title"/>
          </p:nvPr>
        </p:nvSpPr>
        <p:spPr>
          <a:xfrm>
            <a:off x="655320" y="365125"/>
            <a:ext cx="5120114" cy="1692794"/>
          </a:xfrm>
        </p:spPr>
        <p:txBody>
          <a:bodyPr>
            <a:normAutofit/>
          </a:bodyPr>
          <a:lstStyle/>
          <a:p>
            <a:r>
              <a:rPr lang="en-US" dirty="0"/>
              <a:t>Module 4</a:t>
            </a:r>
          </a:p>
        </p:txBody>
      </p:sp>
      <p:cxnSp>
        <p:nvCxnSpPr>
          <p:cNvPr id="12" name="Straight Arrow Connector 11">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3530FC3-631B-4324-B99F-2C29FB6D78A7}"/>
              </a:ext>
            </a:extLst>
          </p:cNvPr>
          <p:cNvSpPr>
            <a:spLocks noGrp="1"/>
          </p:cNvSpPr>
          <p:nvPr>
            <p:ph idx="1"/>
          </p:nvPr>
        </p:nvSpPr>
        <p:spPr>
          <a:xfrm>
            <a:off x="655321" y="2575034"/>
            <a:ext cx="5120113" cy="3462228"/>
          </a:xfrm>
        </p:spPr>
        <p:txBody>
          <a:bodyPr>
            <a:normAutofit/>
          </a:bodyPr>
          <a:lstStyle/>
          <a:p>
            <a:pPr marL="0" indent="0">
              <a:buNone/>
            </a:pPr>
            <a:r>
              <a:rPr lang="en-US" dirty="0">
                <a:solidFill>
                  <a:srgbClr val="002F80"/>
                </a:solidFill>
              </a:rPr>
              <a:t>Monday afternoon, May 10, 5:00 pm (Incident + 5 hours)</a:t>
            </a:r>
          </a:p>
          <a:p>
            <a:pPr lvl="0"/>
            <a:r>
              <a:rPr lang="en-US" sz="1800" dirty="0"/>
              <a:t>Families have been seeking information on their children and loved ones at hospitals across the region since shortly after the tornado. Some fatalities at the scene have been reported and at least one child has died in transit to a referral center.</a:t>
            </a:r>
          </a:p>
          <a:p>
            <a:pPr lvl="0"/>
            <a:r>
              <a:rPr lang="en-US" sz="1800" dirty="0"/>
              <a:t>Members of the media have arrived at all area hospitals and are seeking information on patient names and conditions.</a:t>
            </a:r>
          </a:p>
          <a:p>
            <a:endParaRPr lang="en-US" sz="1800" dirty="0"/>
          </a:p>
        </p:txBody>
      </p:sp>
      <p:pic>
        <p:nvPicPr>
          <p:cNvPr id="7" name="Picture 6" descr="Photo of adult male comforting young male. ">
            <a:extLst>
              <a:ext uri="{FF2B5EF4-FFF2-40B4-BE49-F238E27FC236}">
                <a16:creationId xmlns:a16="http://schemas.microsoft.com/office/drawing/2014/main" id="{8337809B-6690-4322-B325-889E8D781218}"/>
              </a:ext>
            </a:extLst>
          </p:cNvPr>
          <p:cNvPicPr>
            <a:picLocks noChangeAspect="1"/>
          </p:cNvPicPr>
          <p:nvPr/>
        </p:nvPicPr>
        <p:blipFill rotWithShape="1">
          <a:blip r:embed="rId3">
            <a:extLst>
              <a:ext uri="{28A0092B-C50C-407E-A947-70E740481C1C}">
                <a14:useLocalDpi xmlns:a14="http://schemas.microsoft.com/office/drawing/2010/main" val="0"/>
              </a:ext>
            </a:extLst>
          </a:blip>
          <a:srcRect r="1" b="2749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41003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847E8-F23F-438F-B22B-C7609357A2F9}"/>
              </a:ext>
            </a:extLst>
          </p:cNvPr>
          <p:cNvSpPr>
            <a:spLocks noGrp="1"/>
          </p:cNvSpPr>
          <p:nvPr>
            <p:ph type="title"/>
          </p:nvPr>
        </p:nvSpPr>
        <p:spPr/>
        <p:txBody>
          <a:bodyPr/>
          <a:lstStyle/>
          <a:p>
            <a:r>
              <a:rPr lang="en-US" dirty="0"/>
              <a:t>Module 4 Discussion Questions</a:t>
            </a:r>
          </a:p>
        </p:txBody>
      </p:sp>
      <p:sp>
        <p:nvSpPr>
          <p:cNvPr id="3" name="Content Placeholder 2">
            <a:extLst>
              <a:ext uri="{FF2B5EF4-FFF2-40B4-BE49-F238E27FC236}">
                <a16:creationId xmlns:a16="http://schemas.microsoft.com/office/drawing/2014/main" id="{A0D3EBC3-2EBE-49F5-89AF-05CD9F0E7E17}"/>
              </a:ext>
            </a:extLst>
          </p:cNvPr>
          <p:cNvSpPr>
            <a:spLocks noGrp="1"/>
          </p:cNvSpPr>
          <p:nvPr>
            <p:ph idx="1"/>
          </p:nvPr>
        </p:nvSpPr>
        <p:spPr/>
        <p:txBody>
          <a:bodyPr>
            <a:normAutofit fontScale="77500" lnSpcReduction="20000"/>
          </a:bodyPr>
          <a:lstStyle/>
          <a:p>
            <a:pPr marL="514350" lvl="0" indent="-514350">
              <a:buFont typeface="+mj-lt"/>
              <a:buAutoNum type="arabicPeriod"/>
            </a:pPr>
            <a:r>
              <a:rPr lang="en-US" dirty="0"/>
              <a:t>What is the hospital plan for family support and reunification?</a:t>
            </a:r>
          </a:p>
          <a:p>
            <a:pPr marL="514350" lvl="0" indent="-514350">
              <a:buFont typeface="+mj-lt"/>
              <a:buAutoNum type="arabicPeriod"/>
            </a:pPr>
            <a:r>
              <a:rPr lang="en-US" dirty="0"/>
              <a:t>What role would the HCC serve in multi-hospital reunification efforts?</a:t>
            </a:r>
          </a:p>
          <a:p>
            <a:pPr marL="514350" lvl="0" indent="-514350">
              <a:buFont typeface="+mj-lt"/>
              <a:buAutoNum type="arabicPeriod"/>
            </a:pPr>
            <a:r>
              <a:rPr lang="en-US" dirty="0"/>
              <a:t>What media messaging coordination is being done? Who is involved in this activity?</a:t>
            </a:r>
          </a:p>
          <a:p>
            <a:pPr marL="514350" lvl="0" indent="-514350">
              <a:buFont typeface="+mj-lt"/>
              <a:buAutoNum type="arabicPeriod"/>
            </a:pPr>
            <a:r>
              <a:rPr lang="en-US" dirty="0"/>
              <a:t>Are there additional steps that should be taken within the hospital to ensure patient safety and security during a mass casualty event with a high number of pediatric patients?</a:t>
            </a:r>
          </a:p>
          <a:p>
            <a:pPr marL="514350" indent="-514350">
              <a:buFont typeface="+mj-lt"/>
              <a:buAutoNum type="arabicPeriod"/>
            </a:pPr>
            <a:r>
              <a:rPr lang="en-US" dirty="0"/>
              <a:t>Will your discharge waiting area for unaccompanied minors be secure and supervised by security and hospital staff? </a:t>
            </a:r>
          </a:p>
          <a:p>
            <a:pPr marL="514350" lvl="0" indent="-514350">
              <a:buFont typeface="+mj-lt"/>
              <a:buAutoNum type="arabicPeriod"/>
            </a:pPr>
            <a:r>
              <a:rPr lang="en-US" dirty="0"/>
              <a:t>What is the process for parent/caregiver reunification? </a:t>
            </a:r>
          </a:p>
          <a:p>
            <a:pPr marL="514350" lvl="0" indent="-514350">
              <a:buFont typeface="+mj-lt"/>
              <a:buAutoNum type="arabicPeriod"/>
            </a:pPr>
            <a:r>
              <a:rPr lang="en-US" dirty="0"/>
              <a:t>What is the interface between hospital and community </a:t>
            </a:r>
            <a:r>
              <a:rPr lang="en-US"/>
              <a:t>(agency) reunification </a:t>
            </a:r>
            <a:r>
              <a:rPr lang="en-US" dirty="0"/>
              <a:t>efforts?</a:t>
            </a:r>
          </a:p>
          <a:p>
            <a:pPr marL="514350" lvl="0" indent="-514350">
              <a:buFont typeface="+mj-lt"/>
              <a:buAutoNum type="arabicPeriod"/>
            </a:pPr>
            <a:r>
              <a:rPr lang="en-US" dirty="0"/>
              <a:t>What are the immediate behavioral health and support needs for parents, caregivers, and children, and how would facilities and the coalition plan to address these?</a:t>
            </a:r>
          </a:p>
        </p:txBody>
      </p:sp>
    </p:spTree>
    <p:extLst>
      <p:ext uri="{BB962C8B-B14F-4D97-AF65-F5344CB8AC3E}">
        <p14:creationId xmlns:p14="http://schemas.microsoft.com/office/powerpoint/2010/main" val="2024349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E7362-B654-4DC4-9681-A666975B7BF9}"/>
              </a:ext>
            </a:extLst>
          </p:cNvPr>
          <p:cNvSpPr>
            <a:spLocks noGrp="1"/>
          </p:cNvSpPr>
          <p:nvPr>
            <p:ph type="title"/>
          </p:nvPr>
        </p:nvSpPr>
        <p:spPr/>
        <p:txBody>
          <a:bodyPr/>
          <a:lstStyle/>
          <a:p>
            <a:r>
              <a:rPr lang="en-US" dirty="0"/>
              <a:t>Module 4 Report Out</a:t>
            </a:r>
          </a:p>
        </p:txBody>
      </p:sp>
      <p:sp>
        <p:nvSpPr>
          <p:cNvPr id="3" name="Content Placeholder 2">
            <a:extLst>
              <a:ext uri="{FF2B5EF4-FFF2-40B4-BE49-F238E27FC236}">
                <a16:creationId xmlns:a16="http://schemas.microsoft.com/office/drawing/2014/main" id="{F1D1C3FA-920A-4747-BD10-D5063C4C3D36}"/>
              </a:ext>
            </a:extLst>
          </p:cNvPr>
          <p:cNvSpPr>
            <a:spLocks noGrp="1"/>
          </p:cNvSpPr>
          <p:nvPr>
            <p:ph idx="1"/>
          </p:nvPr>
        </p:nvSpPr>
        <p:spPr/>
        <p:txBody>
          <a:bodyPr/>
          <a:lstStyle/>
          <a:p>
            <a:r>
              <a:rPr lang="en-US" dirty="0"/>
              <a:t>Each table provide top 3 lessons, due outs, action items.</a:t>
            </a:r>
          </a:p>
          <a:p>
            <a:r>
              <a:rPr lang="en-US" dirty="0"/>
              <a:t>Provide the rest of your notes to the exercise facilitator.</a:t>
            </a:r>
          </a:p>
          <a:p>
            <a:endParaRPr lang="en-US" dirty="0"/>
          </a:p>
        </p:txBody>
      </p:sp>
    </p:spTree>
    <p:extLst>
      <p:ext uri="{BB962C8B-B14F-4D97-AF65-F5344CB8AC3E}">
        <p14:creationId xmlns:p14="http://schemas.microsoft.com/office/powerpoint/2010/main" val="386159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A14A3-4184-4395-96E2-6B1C4D455956}"/>
              </a:ext>
            </a:extLst>
          </p:cNvPr>
          <p:cNvSpPr>
            <a:spLocks noGrp="1"/>
          </p:cNvSpPr>
          <p:nvPr>
            <p:ph type="title"/>
          </p:nvPr>
        </p:nvSpPr>
        <p:spPr/>
        <p:txBody>
          <a:bodyPr/>
          <a:lstStyle/>
          <a:p>
            <a:r>
              <a:rPr lang="en-US" dirty="0"/>
              <a:t>Wrap Up</a:t>
            </a:r>
          </a:p>
        </p:txBody>
      </p:sp>
      <p:sp>
        <p:nvSpPr>
          <p:cNvPr id="3" name="Content Placeholder 2">
            <a:extLst>
              <a:ext uri="{FF2B5EF4-FFF2-40B4-BE49-F238E27FC236}">
                <a16:creationId xmlns:a16="http://schemas.microsoft.com/office/drawing/2014/main" id="{E9D74659-120E-4251-9A96-604A91E6A687}"/>
              </a:ext>
            </a:extLst>
          </p:cNvPr>
          <p:cNvSpPr>
            <a:spLocks noGrp="1"/>
          </p:cNvSpPr>
          <p:nvPr>
            <p:ph idx="1"/>
          </p:nvPr>
        </p:nvSpPr>
        <p:spPr/>
        <p:txBody>
          <a:bodyPr/>
          <a:lstStyle/>
          <a:p>
            <a:r>
              <a:rPr lang="en-US" dirty="0"/>
              <a:t>Closing comments</a:t>
            </a:r>
          </a:p>
        </p:txBody>
      </p:sp>
    </p:spTree>
    <p:extLst>
      <p:ext uri="{BB962C8B-B14F-4D97-AF65-F5344CB8AC3E}">
        <p14:creationId xmlns:p14="http://schemas.microsoft.com/office/powerpoint/2010/main" val="261363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1496-8F26-4BB5-9D25-E8240D466187}"/>
              </a:ext>
            </a:extLst>
          </p:cNvPr>
          <p:cNvSpPr>
            <a:spLocks noGrp="1"/>
          </p:cNvSpPr>
          <p:nvPr>
            <p:ph type="title"/>
          </p:nvPr>
        </p:nvSpPr>
        <p:spPr/>
        <p:txBody>
          <a:bodyPr/>
          <a:lstStyle/>
          <a:p>
            <a:r>
              <a:rPr lang="en-US" dirty="0" err="1"/>
              <a:t>Hotwash</a:t>
            </a:r>
            <a:endParaRPr lang="en-US" dirty="0"/>
          </a:p>
        </p:txBody>
      </p:sp>
      <p:sp>
        <p:nvSpPr>
          <p:cNvPr id="3" name="Content Placeholder 2">
            <a:extLst>
              <a:ext uri="{FF2B5EF4-FFF2-40B4-BE49-F238E27FC236}">
                <a16:creationId xmlns:a16="http://schemas.microsoft.com/office/drawing/2014/main" id="{BE0BE7A2-45F2-496C-B066-EEF669BB8F9E}"/>
              </a:ext>
            </a:extLst>
          </p:cNvPr>
          <p:cNvSpPr>
            <a:spLocks noGrp="1"/>
          </p:cNvSpPr>
          <p:nvPr>
            <p:ph idx="1"/>
          </p:nvPr>
        </p:nvSpPr>
        <p:spPr/>
        <p:txBody>
          <a:bodyPr/>
          <a:lstStyle/>
          <a:p>
            <a:r>
              <a:rPr lang="en-US" dirty="0"/>
              <a:t>Immediate feedback from participants</a:t>
            </a:r>
          </a:p>
          <a:p>
            <a:pPr lvl="1"/>
            <a:r>
              <a:rPr lang="en-US" dirty="0"/>
              <a:t>One positive about the exercise (something you learned, something you can implement immediately)</a:t>
            </a:r>
          </a:p>
          <a:p>
            <a:pPr lvl="1"/>
            <a:r>
              <a:rPr lang="en-US" dirty="0"/>
              <a:t>One item of correction or action from the exercise (something you would like to take back for immediate action)</a:t>
            </a:r>
          </a:p>
          <a:p>
            <a:r>
              <a:rPr lang="en-US" dirty="0"/>
              <a:t>Participants should fill out the Participant Feedback Form and submit it before they leave TODAY.</a:t>
            </a:r>
          </a:p>
        </p:txBody>
      </p:sp>
    </p:spTree>
    <p:extLst>
      <p:ext uri="{BB962C8B-B14F-4D97-AF65-F5344CB8AC3E}">
        <p14:creationId xmlns:p14="http://schemas.microsoft.com/office/powerpoint/2010/main" val="3862087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BB6D-E990-4AB3-9E92-4199A1D42BAC}"/>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1DC77BB2-9FCE-4FB5-A30B-70F9AA455715}"/>
              </a:ext>
            </a:extLst>
          </p:cNvPr>
          <p:cNvSpPr>
            <a:spLocks noGrp="1"/>
          </p:cNvSpPr>
          <p:nvPr>
            <p:ph idx="1"/>
          </p:nvPr>
        </p:nvSpPr>
        <p:spPr/>
        <p:txBody>
          <a:bodyPr/>
          <a:lstStyle/>
          <a:p>
            <a:r>
              <a:rPr lang="en-US" dirty="0"/>
              <a:t>[Suggested Next Steps]</a:t>
            </a:r>
          </a:p>
          <a:p>
            <a:r>
              <a:rPr lang="en-US" dirty="0"/>
              <a:t>Compile notes and comments, and produce an After Action Report and Improvement Plan</a:t>
            </a:r>
          </a:p>
          <a:p>
            <a:r>
              <a:rPr lang="en-US" dirty="0"/>
              <a:t>Share Improvement Plan with coalition members and any entity with an action item</a:t>
            </a:r>
          </a:p>
          <a:p>
            <a:r>
              <a:rPr lang="en-US" dirty="0"/>
              <a:t>Implement action items in the Improvement Plan such as updating plans, and address any training or equipment needs</a:t>
            </a:r>
          </a:p>
        </p:txBody>
      </p:sp>
      <p:pic>
        <p:nvPicPr>
          <p:cNvPr id="4" name="Picture 3" descr="Clipboard icon.">
            <a:extLst>
              <a:ext uri="{FF2B5EF4-FFF2-40B4-BE49-F238E27FC236}">
                <a16:creationId xmlns:a16="http://schemas.microsoft.com/office/drawing/2014/main" id="{08E4E85D-8645-40C8-A2C2-293B92FE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969" y="0"/>
            <a:ext cx="2247894" cy="2247894"/>
          </a:xfrm>
          <a:prstGeom prst="rect">
            <a:avLst/>
          </a:prstGeom>
        </p:spPr>
      </p:pic>
    </p:spTree>
    <p:extLst>
      <p:ext uri="{BB962C8B-B14F-4D97-AF65-F5344CB8AC3E}">
        <p14:creationId xmlns:p14="http://schemas.microsoft.com/office/powerpoint/2010/main" val="1079694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77220-AACF-447F-B0C6-5B3D7E3225C5}"/>
              </a:ext>
            </a:extLst>
          </p:cNvPr>
          <p:cNvSpPr>
            <a:spLocks noGrp="1"/>
          </p:cNvSpPr>
          <p:nvPr>
            <p:ph type="title"/>
          </p:nvPr>
        </p:nvSpPr>
        <p:spPr/>
        <p:txBody>
          <a:bodyPr/>
          <a:lstStyle/>
          <a:p>
            <a:r>
              <a:rPr lang="en-US" dirty="0"/>
              <a:t>Welcome and Introductions</a:t>
            </a:r>
          </a:p>
        </p:txBody>
      </p:sp>
      <p:sp>
        <p:nvSpPr>
          <p:cNvPr id="3" name="Content Placeholder 2">
            <a:extLst>
              <a:ext uri="{FF2B5EF4-FFF2-40B4-BE49-F238E27FC236}">
                <a16:creationId xmlns:a16="http://schemas.microsoft.com/office/drawing/2014/main" id="{33B63F44-FAB1-4568-80A9-B4ACD9C7C02B}"/>
              </a:ext>
            </a:extLst>
          </p:cNvPr>
          <p:cNvSpPr>
            <a:spLocks noGrp="1"/>
          </p:cNvSpPr>
          <p:nvPr>
            <p:ph idx="1"/>
          </p:nvPr>
        </p:nvSpPr>
        <p:spPr/>
        <p:txBody>
          <a:bodyPr/>
          <a:lstStyle/>
          <a:p>
            <a:r>
              <a:rPr lang="en-US" dirty="0"/>
              <a:t>Name</a:t>
            </a:r>
          </a:p>
          <a:p>
            <a:r>
              <a:rPr lang="en-US" dirty="0"/>
              <a:t>Agency / Facility</a:t>
            </a:r>
          </a:p>
          <a:p>
            <a:endParaRPr lang="en-US" dirty="0"/>
          </a:p>
          <a:p>
            <a:endParaRPr lang="en-US" dirty="0"/>
          </a:p>
          <a:p>
            <a:endParaRPr lang="en-US" dirty="0"/>
          </a:p>
          <a:p>
            <a:pPr marL="0" indent="0">
              <a:buNone/>
            </a:pPr>
            <a:r>
              <a:rPr lang="en-US" dirty="0"/>
              <a:t>[Add coalition or jurisdiction logo or seal to customize]</a:t>
            </a:r>
          </a:p>
        </p:txBody>
      </p:sp>
    </p:spTree>
    <p:extLst>
      <p:ext uri="{BB962C8B-B14F-4D97-AF65-F5344CB8AC3E}">
        <p14:creationId xmlns:p14="http://schemas.microsoft.com/office/powerpoint/2010/main" val="1526281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EE3D-5446-43EF-83CC-9411A038BEA2}"/>
              </a:ext>
            </a:extLst>
          </p:cNvPr>
          <p:cNvSpPr>
            <a:spLocks noGrp="1"/>
          </p:cNvSpPr>
          <p:nvPr>
            <p:ph type="title"/>
          </p:nvPr>
        </p:nvSpPr>
        <p:spPr>
          <a:xfrm>
            <a:off x="838200" y="92982"/>
            <a:ext cx="10515600" cy="1325563"/>
          </a:xfrm>
        </p:spPr>
        <p:txBody>
          <a:bodyPr/>
          <a:lstStyle/>
          <a:p>
            <a:r>
              <a:rPr lang="en-US" dirty="0"/>
              <a:t>Agenda</a:t>
            </a:r>
          </a:p>
        </p:txBody>
      </p:sp>
      <p:graphicFrame>
        <p:nvGraphicFramePr>
          <p:cNvPr id="4" name="Table 4" descr="Exercise Agenda">
            <a:extLst>
              <a:ext uri="{FF2B5EF4-FFF2-40B4-BE49-F238E27FC236}">
                <a16:creationId xmlns:a16="http://schemas.microsoft.com/office/drawing/2014/main" id="{741F872F-32F9-453D-B196-E6FAAB7BA12B}"/>
              </a:ext>
            </a:extLst>
          </p:cNvPr>
          <p:cNvGraphicFramePr>
            <a:graphicFrameLocks noGrp="1"/>
          </p:cNvGraphicFramePr>
          <p:nvPr>
            <p:ph idx="1"/>
            <p:extLst>
              <p:ext uri="{D42A27DB-BD31-4B8C-83A1-F6EECF244321}">
                <p14:modId xmlns:p14="http://schemas.microsoft.com/office/powerpoint/2010/main" val="326839829"/>
              </p:ext>
            </p:extLst>
          </p:nvPr>
        </p:nvGraphicFramePr>
        <p:xfrm>
          <a:off x="740229" y="1418545"/>
          <a:ext cx="10515600" cy="3708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96148395"/>
                    </a:ext>
                  </a:extLst>
                </a:gridCol>
                <a:gridCol w="5257800">
                  <a:extLst>
                    <a:ext uri="{9D8B030D-6E8A-4147-A177-3AD203B41FA5}">
                      <a16:colId xmlns:a16="http://schemas.microsoft.com/office/drawing/2014/main" val="1371793541"/>
                    </a:ext>
                  </a:extLst>
                </a:gridCol>
              </a:tblGrid>
              <a:tr h="370840">
                <a:tc>
                  <a:txBody>
                    <a:bodyPr/>
                    <a:lstStyle/>
                    <a:p>
                      <a:r>
                        <a:rPr lang="en-US" dirty="0"/>
                        <a:t>Time</a:t>
                      </a:r>
                    </a:p>
                  </a:txBody>
                  <a:tcPr/>
                </a:tc>
                <a:tc>
                  <a:txBody>
                    <a:bodyPr/>
                    <a:lstStyle/>
                    <a:p>
                      <a:r>
                        <a:rPr lang="en-US" dirty="0"/>
                        <a:t>Topic</a:t>
                      </a:r>
                    </a:p>
                  </a:txBody>
                  <a:tcPr/>
                </a:tc>
                <a:extLst>
                  <a:ext uri="{0D108BD9-81ED-4DB2-BD59-A6C34878D82A}">
                    <a16:rowId xmlns:a16="http://schemas.microsoft.com/office/drawing/2014/main" val="332578226"/>
                  </a:ext>
                </a:extLst>
              </a:tr>
              <a:tr h="370840">
                <a:tc>
                  <a:txBody>
                    <a:bodyPr/>
                    <a:lstStyle/>
                    <a:p>
                      <a:r>
                        <a:rPr lang="en-US" dirty="0"/>
                        <a:t>8:00 AM – 8:30 AM</a:t>
                      </a:r>
                    </a:p>
                  </a:txBody>
                  <a:tcPr/>
                </a:tc>
                <a:tc>
                  <a:txBody>
                    <a:bodyPr/>
                    <a:lstStyle/>
                    <a:p>
                      <a:r>
                        <a:rPr lang="en-US" dirty="0"/>
                        <a:t>Introductions and opening remarks</a:t>
                      </a:r>
                    </a:p>
                  </a:txBody>
                  <a:tcPr/>
                </a:tc>
                <a:extLst>
                  <a:ext uri="{0D108BD9-81ED-4DB2-BD59-A6C34878D82A}">
                    <a16:rowId xmlns:a16="http://schemas.microsoft.com/office/drawing/2014/main" val="4294255233"/>
                  </a:ext>
                </a:extLst>
              </a:tr>
              <a:tr h="370840">
                <a:tc>
                  <a:txBody>
                    <a:bodyPr/>
                    <a:lstStyle/>
                    <a:p>
                      <a:r>
                        <a:rPr lang="en-US" dirty="0"/>
                        <a:t>8:30 AM – 9:00 AM</a:t>
                      </a:r>
                    </a:p>
                  </a:txBody>
                  <a:tcPr/>
                </a:tc>
                <a:tc>
                  <a:txBody>
                    <a:bodyPr/>
                    <a:lstStyle/>
                    <a:p>
                      <a:r>
                        <a:rPr lang="en-US" dirty="0"/>
                        <a:t>Overview of exercise and Pediatric Surge Annex</a:t>
                      </a:r>
                    </a:p>
                  </a:txBody>
                  <a:tcPr/>
                </a:tc>
                <a:extLst>
                  <a:ext uri="{0D108BD9-81ED-4DB2-BD59-A6C34878D82A}">
                    <a16:rowId xmlns:a16="http://schemas.microsoft.com/office/drawing/2014/main" val="3791145673"/>
                  </a:ext>
                </a:extLst>
              </a:tr>
              <a:tr h="370840">
                <a:tc>
                  <a:txBody>
                    <a:bodyPr/>
                    <a:lstStyle/>
                    <a:p>
                      <a:r>
                        <a:rPr lang="en-US" dirty="0"/>
                        <a:t>9:00 AM – 9:40 AM</a:t>
                      </a:r>
                    </a:p>
                  </a:txBody>
                  <a:tcPr/>
                </a:tc>
                <a:tc>
                  <a:txBody>
                    <a:bodyPr/>
                    <a:lstStyle/>
                    <a:p>
                      <a:r>
                        <a:rPr lang="en-US" dirty="0"/>
                        <a:t>Module 1 – Initial Incident</a:t>
                      </a:r>
                    </a:p>
                  </a:txBody>
                  <a:tcPr/>
                </a:tc>
                <a:extLst>
                  <a:ext uri="{0D108BD9-81ED-4DB2-BD59-A6C34878D82A}">
                    <a16:rowId xmlns:a16="http://schemas.microsoft.com/office/drawing/2014/main" val="512851383"/>
                  </a:ext>
                </a:extLst>
              </a:tr>
              <a:tr h="370840">
                <a:tc>
                  <a:txBody>
                    <a:bodyPr/>
                    <a:lstStyle/>
                    <a:p>
                      <a:r>
                        <a:rPr lang="en-US" dirty="0"/>
                        <a:t>9:40 AM – 10:00 AM</a:t>
                      </a:r>
                    </a:p>
                  </a:txBody>
                  <a:tcPr/>
                </a:tc>
                <a:tc>
                  <a:txBody>
                    <a:bodyPr/>
                    <a:lstStyle/>
                    <a:p>
                      <a:r>
                        <a:rPr lang="en-US" dirty="0"/>
                        <a:t>Module 2 – first two hours</a:t>
                      </a:r>
                    </a:p>
                  </a:txBody>
                  <a:tcPr/>
                </a:tc>
                <a:extLst>
                  <a:ext uri="{0D108BD9-81ED-4DB2-BD59-A6C34878D82A}">
                    <a16:rowId xmlns:a16="http://schemas.microsoft.com/office/drawing/2014/main" val="1979334200"/>
                  </a:ext>
                </a:extLst>
              </a:tr>
              <a:tr h="370840">
                <a:tc>
                  <a:txBody>
                    <a:bodyPr/>
                    <a:lstStyle/>
                    <a:p>
                      <a:r>
                        <a:rPr lang="en-US" dirty="0"/>
                        <a:t>10:00 AM – 10:10 AM</a:t>
                      </a:r>
                    </a:p>
                  </a:txBody>
                  <a:tcPr/>
                </a:tc>
                <a:tc>
                  <a:txBody>
                    <a:bodyPr/>
                    <a:lstStyle/>
                    <a:p>
                      <a:r>
                        <a:rPr lang="en-US" dirty="0"/>
                        <a:t>BREAK</a:t>
                      </a:r>
                    </a:p>
                  </a:txBody>
                  <a:tcPr/>
                </a:tc>
                <a:extLst>
                  <a:ext uri="{0D108BD9-81ED-4DB2-BD59-A6C34878D82A}">
                    <a16:rowId xmlns:a16="http://schemas.microsoft.com/office/drawing/2014/main" val="2401571652"/>
                  </a:ext>
                </a:extLst>
              </a:tr>
              <a:tr h="370840">
                <a:tc>
                  <a:txBody>
                    <a:bodyPr/>
                    <a:lstStyle/>
                    <a:p>
                      <a:r>
                        <a:rPr lang="en-US" dirty="0"/>
                        <a:t>10:10 AM – 10:30 AM</a:t>
                      </a:r>
                    </a:p>
                  </a:txBody>
                  <a:tcPr/>
                </a:tc>
                <a:tc>
                  <a:txBody>
                    <a:bodyPr/>
                    <a:lstStyle/>
                    <a:p>
                      <a:r>
                        <a:rPr lang="en-US" dirty="0"/>
                        <a:t>Module 2 cont.</a:t>
                      </a:r>
                    </a:p>
                  </a:txBody>
                  <a:tcPr/>
                </a:tc>
                <a:extLst>
                  <a:ext uri="{0D108BD9-81ED-4DB2-BD59-A6C34878D82A}">
                    <a16:rowId xmlns:a16="http://schemas.microsoft.com/office/drawing/2014/main" val="1894469049"/>
                  </a:ext>
                </a:extLst>
              </a:tr>
              <a:tr h="370840">
                <a:tc>
                  <a:txBody>
                    <a:bodyPr/>
                    <a:lstStyle/>
                    <a:p>
                      <a:r>
                        <a:rPr lang="en-US" dirty="0"/>
                        <a:t>10:30 AM – 11:10 AM</a:t>
                      </a:r>
                    </a:p>
                  </a:txBody>
                  <a:tcPr/>
                </a:tc>
                <a:tc>
                  <a:txBody>
                    <a:bodyPr/>
                    <a:lstStyle/>
                    <a:p>
                      <a:r>
                        <a:rPr lang="en-US" dirty="0"/>
                        <a:t>Module 3 – 4</a:t>
                      </a:r>
                      <a:r>
                        <a:rPr lang="en-US" baseline="0" dirty="0"/>
                        <a:t> hours out</a:t>
                      </a:r>
                      <a:endParaRPr lang="en-US" dirty="0"/>
                    </a:p>
                  </a:txBody>
                  <a:tcPr/>
                </a:tc>
                <a:extLst>
                  <a:ext uri="{0D108BD9-81ED-4DB2-BD59-A6C34878D82A}">
                    <a16:rowId xmlns:a16="http://schemas.microsoft.com/office/drawing/2014/main" val="1169454942"/>
                  </a:ext>
                </a:extLst>
              </a:tr>
              <a:tr h="370840">
                <a:tc>
                  <a:txBody>
                    <a:bodyPr/>
                    <a:lstStyle/>
                    <a:p>
                      <a:r>
                        <a:rPr lang="en-US" dirty="0"/>
                        <a:t>11:10 AM – 11:50 AM</a:t>
                      </a:r>
                    </a:p>
                  </a:txBody>
                  <a:tcPr/>
                </a:tc>
                <a:tc>
                  <a:txBody>
                    <a:bodyPr/>
                    <a:lstStyle/>
                    <a:p>
                      <a:r>
                        <a:rPr lang="en-US" dirty="0"/>
                        <a:t>Module 4 – 5+ hours out (Optional Module)</a:t>
                      </a:r>
                    </a:p>
                  </a:txBody>
                  <a:tcPr/>
                </a:tc>
                <a:extLst>
                  <a:ext uri="{0D108BD9-81ED-4DB2-BD59-A6C34878D82A}">
                    <a16:rowId xmlns:a16="http://schemas.microsoft.com/office/drawing/2014/main" val="512440236"/>
                  </a:ext>
                </a:extLst>
              </a:tr>
              <a:tr h="370840">
                <a:tc>
                  <a:txBody>
                    <a:bodyPr/>
                    <a:lstStyle/>
                    <a:p>
                      <a:r>
                        <a:rPr lang="en-US" dirty="0"/>
                        <a:t>11:50 AM – 12:30 PM</a:t>
                      </a:r>
                    </a:p>
                  </a:txBody>
                  <a:tcPr/>
                </a:tc>
                <a:tc>
                  <a:txBody>
                    <a:bodyPr/>
                    <a:lstStyle/>
                    <a:p>
                      <a:r>
                        <a:rPr lang="en-US" dirty="0"/>
                        <a:t>Wrap Up and </a:t>
                      </a:r>
                      <a:r>
                        <a:rPr lang="en-US" dirty="0" err="1"/>
                        <a:t>Hotwash</a:t>
                      </a:r>
                      <a:endParaRPr lang="en-US" dirty="0"/>
                    </a:p>
                  </a:txBody>
                  <a:tcPr/>
                </a:tc>
                <a:extLst>
                  <a:ext uri="{0D108BD9-81ED-4DB2-BD59-A6C34878D82A}">
                    <a16:rowId xmlns:a16="http://schemas.microsoft.com/office/drawing/2014/main" val="2146190184"/>
                  </a:ext>
                </a:extLst>
              </a:tr>
            </a:tbl>
          </a:graphicData>
        </a:graphic>
      </p:graphicFrame>
    </p:spTree>
    <p:extLst>
      <p:ext uri="{BB962C8B-B14F-4D97-AF65-F5344CB8AC3E}">
        <p14:creationId xmlns:p14="http://schemas.microsoft.com/office/powerpoint/2010/main" val="3647993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EC07-1EBF-4267-A375-FD71EE5E0D97}"/>
              </a:ext>
            </a:extLst>
          </p:cNvPr>
          <p:cNvSpPr>
            <a:spLocks noGrp="1"/>
          </p:cNvSpPr>
          <p:nvPr>
            <p:ph type="title"/>
          </p:nvPr>
        </p:nvSpPr>
        <p:spPr/>
        <p:txBody>
          <a:bodyPr/>
          <a:lstStyle/>
          <a:p>
            <a:r>
              <a:rPr lang="en-US" dirty="0"/>
              <a:t>Administrative Details</a:t>
            </a:r>
          </a:p>
        </p:txBody>
      </p:sp>
      <p:sp>
        <p:nvSpPr>
          <p:cNvPr id="3" name="Content Placeholder 2">
            <a:extLst>
              <a:ext uri="{FF2B5EF4-FFF2-40B4-BE49-F238E27FC236}">
                <a16:creationId xmlns:a16="http://schemas.microsoft.com/office/drawing/2014/main" id="{B4489C94-3CAA-457C-88D5-015EEBFDC586}"/>
              </a:ext>
            </a:extLst>
          </p:cNvPr>
          <p:cNvSpPr>
            <a:spLocks noGrp="1"/>
          </p:cNvSpPr>
          <p:nvPr>
            <p:ph idx="1"/>
          </p:nvPr>
        </p:nvSpPr>
        <p:spPr/>
        <p:txBody>
          <a:bodyPr/>
          <a:lstStyle/>
          <a:p>
            <a:r>
              <a:rPr lang="en-US" dirty="0"/>
              <a:t>Restrooms</a:t>
            </a:r>
          </a:p>
          <a:p>
            <a:r>
              <a:rPr lang="en-US" dirty="0"/>
              <a:t>Fire Exits</a:t>
            </a:r>
          </a:p>
          <a:p>
            <a:r>
              <a:rPr lang="en-US" dirty="0"/>
              <a:t>Cell Phone Use</a:t>
            </a:r>
          </a:p>
          <a:p>
            <a:r>
              <a:rPr lang="en-US" dirty="0"/>
              <a:t>Materials</a:t>
            </a:r>
          </a:p>
        </p:txBody>
      </p:sp>
    </p:spTree>
    <p:extLst>
      <p:ext uri="{BB962C8B-B14F-4D97-AF65-F5344CB8AC3E}">
        <p14:creationId xmlns:p14="http://schemas.microsoft.com/office/powerpoint/2010/main" val="289842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DF7CA-9DC9-4797-A1BA-16BE459016B0}"/>
              </a:ext>
            </a:extLst>
          </p:cNvPr>
          <p:cNvSpPr>
            <a:spLocks noGrp="1"/>
          </p:cNvSpPr>
          <p:nvPr>
            <p:ph type="title"/>
          </p:nvPr>
        </p:nvSpPr>
        <p:spPr/>
        <p:txBody>
          <a:bodyPr/>
          <a:lstStyle/>
          <a:p>
            <a:r>
              <a:rPr lang="en-US" dirty="0"/>
              <a:t>Introduction to HCC Pediatric Surge Annex</a:t>
            </a:r>
          </a:p>
        </p:txBody>
      </p:sp>
      <p:sp>
        <p:nvSpPr>
          <p:cNvPr id="3" name="Content Placeholder 2">
            <a:extLst>
              <a:ext uri="{FF2B5EF4-FFF2-40B4-BE49-F238E27FC236}">
                <a16:creationId xmlns:a16="http://schemas.microsoft.com/office/drawing/2014/main" id="{1646559B-46F7-435A-AD7B-D962C973C4B8}"/>
              </a:ext>
            </a:extLst>
          </p:cNvPr>
          <p:cNvSpPr>
            <a:spLocks noGrp="1"/>
          </p:cNvSpPr>
          <p:nvPr>
            <p:ph idx="1"/>
          </p:nvPr>
        </p:nvSpPr>
        <p:spPr/>
        <p:txBody>
          <a:bodyPr/>
          <a:lstStyle/>
          <a:p>
            <a:pPr marL="0" indent="0">
              <a:buNone/>
            </a:pPr>
            <a:r>
              <a:rPr lang="en-US" dirty="0">
                <a:solidFill>
                  <a:srgbClr val="002F80"/>
                </a:solidFill>
              </a:rPr>
              <a:t>Goal</a:t>
            </a:r>
          </a:p>
          <a:p>
            <a:pPr marL="0" indent="0">
              <a:buNone/>
            </a:pPr>
            <a:endParaRPr lang="en-US" dirty="0"/>
          </a:p>
          <a:p>
            <a:pPr marL="0" indent="0">
              <a:buNone/>
            </a:pPr>
            <a:r>
              <a:rPr lang="en-US" dirty="0">
                <a:solidFill>
                  <a:srgbClr val="002F80"/>
                </a:solidFill>
              </a:rPr>
              <a:t>Scope</a:t>
            </a:r>
          </a:p>
          <a:p>
            <a:pPr marL="0" indent="0">
              <a:buNone/>
            </a:pPr>
            <a:endParaRPr lang="en-US" dirty="0"/>
          </a:p>
          <a:p>
            <a:pPr marL="0" indent="0">
              <a:buNone/>
            </a:pPr>
            <a:r>
              <a:rPr lang="en-US" dirty="0">
                <a:solidFill>
                  <a:srgbClr val="002F80"/>
                </a:solidFill>
              </a:rPr>
              <a:t>Purpose</a:t>
            </a:r>
          </a:p>
          <a:p>
            <a:pPr marL="0" indent="0">
              <a:buNone/>
            </a:pPr>
            <a:endParaRPr lang="en-US" dirty="0"/>
          </a:p>
          <a:p>
            <a:pPr marL="0" indent="0">
              <a:buNone/>
            </a:pPr>
            <a:r>
              <a:rPr lang="en-US" dirty="0"/>
              <a:t>[Slides 6-8 describe the HCC Pediatric Surge Annex and must be filled in by the exercise planning team based on the specific information in the HCC annex. Feel free to add additional slides to the briefing.]</a:t>
            </a:r>
          </a:p>
        </p:txBody>
      </p:sp>
    </p:spTree>
    <p:extLst>
      <p:ext uri="{BB962C8B-B14F-4D97-AF65-F5344CB8AC3E}">
        <p14:creationId xmlns:p14="http://schemas.microsoft.com/office/powerpoint/2010/main" val="81518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FAFF2-9163-465F-81BD-C84D32A68A70}"/>
              </a:ext>
            </a:extLst>
          </p:cNvPr>
          <p:cNvSpPr>
            <a:spLocks noGrp="1"/>
          </p:cNvSpPr>
          <p:nvPr>
            <p:ph type="title"/>
          </p:nvPr>
        </p:nvSpPr>
        <p:spPr/>
        <p:txBody>
          <a:bodyPr/>
          <a:lstStyle/>
          <a:p>
            <a:r>
              <a:rPr lang="en-US" dirty="0"/>
              <a:t>Planning Assumptions</a:t>
            </a:r>
          </a:p>
        </p:txBody>
      </p:sp>
      <p:sp>
        <p:nvSpPr>
          <p:cNvPr id="3" name="Content Placeholder 2">
            <a:extLst>
              <a:ext uri="{FF2B5EF4-FFF2-40B4-BE49-F238E27FC236}">
                <a16:creationId xmlns:a16="http://schemas.microsoft.com/office/drawing/2014/main" id="{1CBF7442-44ED-499C-8993-B4B69928EC15}"/>
              </a:ext>
            </a:extLst>
          </p:cNvPr>
          <p:cNvSpPr>
            <a:spLocks noGrp="1"/>
          </p:cNvSpPr>
          <p:nvPr>
            <p:ph idx="1"/>
          </p:nvPr>
        </p:nvSpPr>
        <p:spPr/>
        <p:txBody>
          <a:bodyPr/>
          <a:lstStyle/>
          <a:p>
            <a:r>
              <a:rPr lang="en-US" dirty="0"/>
              <a:t>[To be completed by the Exercise Planning Team]</a:t>
            </a:r>
          </a:p>
          <a:p>
            <a:r>
              <a:rPr lang="en-US" dirty="0"/>
              <a:t>[The plans may be in evolution / draft at this point – the attendees should understand that this exercise is designed to help explore, validate, and deconflict the pediatric plans in place. We don’t expect to have all the answers at this point]</a:t>
            </a:r>
          </a:p>
          <a:p>
            <a:endParaRPr lang="en-US" dirty="0"/>
          </a:p>
        </p:txBody>
      </p:sp>
    </p:spTree>
    <p:extLst>
      <p:ext uri="{BB962C8B-B14F-4D97-AF65-F5344CB8AC3E}">
        <p14:creationId xmlns:p14="http://schemas.microsoft.com/office/powerpoint/2010/main" val="3548347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7EB32-E71B-4B7B-8B2E-B1E63F70E971}"/>
              </a:ext>
            </a:extLst>
          </p:cNvPr>
          <p:cNvSpPr>
            <a:spLocks noGrp="1"/>
          </p:cNvSpPr>
          <p:nvPr>
            <p:ph type="title"/>
          </p:nvPr>
        </p:nvSpPr>
        <p:spPr/>
        <p:txBody>
          <a:bodyPr/>
          <a:lstStyle/>
          <a:p>
            <a:r>
              <a:rPr lang="en-US" dirty="0"/>
              <a:t>Triggers or Coalition Specific Response Steps</a:t>
            </a:r>
          </a:p>
        </p:txBody>
      </p:sp>
      <p:sp>
        <p:nvSpPr>
          <p:cNvPr id="3" name="Content Placeholder 2">
            <a:extLst>
              <a:ext uri="{FF2B5EF4-FFF2-40B4-BE49-F238E27FC236}">
                <a16:creationId xmlns:a16="http://schemas.microsoft.com/office/drawing/2014/main" id="{B924D4E0-F237-4F63-B316-635652BB462E}"/>
              </a:ext>
            </a:extLst>
          </p:cNvPr>
          <p:cNvSpPr>
            <a:spLocks noGrp="1"/>
          </p:cNvSpPr>
          <p:nvPr>
            <p:ph idx="1"/>
          </p:nvPr>
        </p:nvSpPr>
        <p:spPr/>
        <p:txBody>
          <a:bodyPr/>
          <a:lstStyle/>
          <a:p>
            <a:r>
              <a:rPr lang="en-US" dirty="0"/>
              <a:t>[To be completed by the Exercise Planning Team]</a:t>
            </a:r>
          </a:p>
          <a:p>
            <a:r>
              <a:rPr lang="en-US" dirty="0"/>
              <a:t>[Describe the thresholds or potential triggers for annex use, as well as the specifics of the response by the coalition members / disciplines]</a:t>
            </a:r>
          </a:p>
        </p:txBody>
      </p:sp>
    </p:spTree>
    <p:extLst>
      <p:ext uri="{BB962C8B-B14F-4D97-AF65-F5344CB8AC3E}">
        <p14:creationId xmlns:p14="http://schemas.microsoft.com/office/powerpoint/2010/main" val="3850111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5298-5140-4926-A64B-DB5ED36072B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dirty="0"/>
              <a:t>Tabletop Exercise</a:t>
            </a:r>
          </a:p>
        </p:txBody>
      </p:sp>
      <p:sp>
        <p:nvSpPr>
          <p:cNvPr id="4" name="Text Placeholder 3">
            <a:extLst>
              <a:ext uri="{FF2B5EF4-FFF2-40B4-BE49-F238E27FC236}">
                <a16:creationId xmlns:a16="http://schemas.microsoft.com/office/drawing/2014/main" id="{EDFF4EE6-E9D5-41CF-9910-9D11E98D1A0C}"/>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r>
              <a:rPr lang="en-US" sz="2000" dirty="0">
                <a:solidFill>
                  <a:schemeClr val="tx1"/>
                </a:solidFill>
              </a:rPr>
              <a:t>Pediatric Surge Annex </a:t>
            </a:r>
          </a:p>
        </p:txBody>
      </p:sp>
      <p:sp>
        <p:nvSpPr>
          <p:cNvPr id="9" name="Freeform: Shape 8">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abletop Exercise, Pediatric Surge Annex. Photo of responders combing through rubble. ">
            <a:extLst>
              <a:ext uri="{FF2B5EF4-FFF2-40B4-BE49-F238E27FC236}">
                <a16:creationId xmlns:a16="http://schemas.microsoft.com/office/drawing/2014/main" id="{72CF01EE-031D-4858-BBB6-704746C3C89C}"/>
              </a:ext>
            </a:extLst>
          </p:cNvPr>
          <p:cNvPicPr>
            <a:picLocks noChangeAspect="1"/>
          </p:cNvPicPr>
          <p:nvPr/>
        </p:nvPicPr>
        <p:blipFill rotWithShape="1">
          <a:blip r:embed="rId3"/>
          <a:srcRect l="16062" r="23328"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0923700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B2DBCC8A5E7ED47A7D5CBE7407F1D48" ma:contentTypeVersion="13" ma:contentTypeDescription="Create a new document." ma:contentTypeScope="" ma:versionID="c084df6f7d7092718a4c61b526212df1">
  <xsd:schema xmlns:xsd="http://www.w3.org/2001/XMLSchema" xmlns:xs="http://www.w3.org/2001/XMLSchema" xmlns:p="http://schemas.microsoft.com/office/2006/metadata/properties" xmlns:ns3="fdc81ec3-f4f6-4609-b50f-04d22d16fef5" xmlns:ns4="c442bec3-5de2-4848-8046-1525657b99f6" targetNamespace="http://schemas.microsoft.com/office/2006/metadata/properties" ma:root="true" ma:fieldsID="ecbfa17132909eb02b186ab9b672dbc3" ns3:_="" ns4:_="">
    <xsd:import namespace="fdc81ec3-f4f6-4609-b50f-04d22d16fef5"/>
    <xsd:import namespace="c442bec3-5de2-4848-8046-1525657b99f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81ec3-f4f6-4609-b50f-04d22d16fe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42bec3-5de2-4848-8046-1525657b99f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F7EB5C-6E01-41BC-82AB-D97BFC6D6217}">
  <ds:schemaRefs>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c442bec3-5de2-4848-8046-1525657b99f6"/>
    <ds:schemaRef ds:uri="http://purl.org/dc/dcmitype/"/>
    <ds:schemaRef ds:uri="fdc81ec3-f4f6-4609-b50f-04d22d16fef5"/>
    <ds:schemaRef ds:uri="http://www.w3.org/XML/1998/namespace"/>
    <ds:schemaRef ds:uri="http://purl.org/dc/terms/"/>
    <ds:schemaRef ds:uri="http://purl.org/dc/elements/1.1/"/>
  </ds:schemaRefs>
</ds:datastoreItem>
</file>

<file path=customXml/itemProps2.xml><?xml version="1.0" encoding="utf-8"?>
<ds:datastoreItem xmlns:ds="http://schemas.openxmlformats.org/officeDocument/2006/customXml" ds:itemID="{63E91B5A-097D-43B1-A055-96EE150503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c81ec3-f4f6-4609-b50f-04d22d16fef5"/>
    <ds:schemaRef ds:uri="c442bec3-5de2-4848-8046-1525657b99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6D6BED-4E5B-46B1-801E-A47DCB4AFB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601</TotalTime>
  <Words>2416</Words>
  <Application>Microsoft Office PowerPoint</Application>
  <PresentationFormat>Widescreen</PresentationFormat>
  <Paragraphs>219</Paragraphs>
  <Slides>29</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Symbol</vt:lpstr>
      <vt:lpstr>Wingdings</vt:lpstr>
      <vt:lpstr>Office Theme</vt:lpstr>
      <vt:lpstr>Pediatric Surge Annex Tabletop Exercise</vt:lpstr>
      <vt:lpstr>Instructions for Use of this PPT Template – Delete this slide prior to presentation</vt:lpstr>
      <vt:lpstr>Welcome and Introductions</vt:lpstr>
      <vt:lpstr>Agenda</vt:lpstr>
      <vt:lpstr>Administrative Details</vt:lpstr>
      <vt:lpstr>Introduction to HCC Pediatric Surge Annex</vt:lpstr>
      <vt:lpstr>Planning Assumptions</vt:lpstr>
      <vt:lpstr>Triggers or Coalition Specific Response Steps</vt:lpstr>
      <vt:lpstr>Tabletop Exercise</vt:lpstr>
      <vt:lpstr>Exercise Scope</vt:lpstr>
      <vt:lpstr>Capabilities Tested</vt:lpstr>
      <vt:lpstr>Exercise Objectives</vt:lpstr>
      <vt:lpstr>Guidelines</vt:lpstr>
      <vt:lpstr>Assumptions and Artificialities</vt:lpstr>
      <vt:lpstr>Module 1</vt:lpstr>
      <vt:lpstr>Module 1 Discussion Questions</vt:lpstr>
      <vt:lpstr>Module 1 Report Out</vt:lpstr>
      <vt:lpstr>Module 2</vt:lpstr>
      <vt:lpstr>Module 2 Discussion Questions</vt:lpstr>
      <vt:lpstr>Module 2 Report Out</vt:lpstr>
      <vt:lpstr>Module 3</vt:lpstr>
      <vt:lpstr>Module 3 Discussion Questions</vt:lpstr>
      <vt:lpstr>Module 3 Report Out</vt:lpstr>
      <vt:lpstr>Module 4</vt:lpstr>
      <vt:lpstr>Module 4 Discussion Questions</vt:lpstr>
      <vt:lpstr>Module 4 Report Out</vt:lpstr>
      <vt:lpstr>Wrap Up</vt:lpstr>
      <vt:lpstr>Hotwash</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Surge Annex Tabletop Exercise PowerPoint</dc:title>
  <dc:creator>ASPR TRACIE</dc:creator>
  <cp:keywords>peds, pediatric, pediatric surge, tabletop, ttx, surge plan annex</cp:keywords>
  <cp:lastModifiedBy>Sole Brito, Corina</cp:lastModifiedBy>
  <cp:revision>2</cp:revision>
  <dcterms:created xsi:type="dcterms:W3CDTF">2020-02-10T18:02:55Z</dcterms:created>
  <dcterms:modified xsi:type="dcterms:W3CDTF">2020-02-13T17:17:59Z</dcterms:modified>
</cp:coreProperties>
</file>