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heme/themeOverride7.xml" ContentType="application/vnd.openxmlformats-officedocument.themeOverride+xml"/>
  <Override PartName="/ppt/notesSlides/notesSlide15.xml" ContentType="application/vnd.openxmlformats-officedocument.presentationml.notesSlide+xml"/>
  <Override PartName="/ppt/theme/themeOverride8.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9.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0.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11.xml" ContentType="application/vnd.openxmlformats-officedocument.themeOverride+xml"/>
  <Override PartName="/ppt/notesSlides/notesSlide28.xml" ContentType="application/vnd.openxmlformats-officedocument.presentationml.notesSlide+xml"/>
  <Override PartName="/ppt/theme/themeOverride12.xml" ContentType="application/vnd.openxmlformats-officedocument.themeOverr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4"/>
  </p:sldMasterIdLst>
  <p:notesMasterIdLst>
    <p:notesMasterId r:id="rId34"/>
  </p:notesMasterIdLst>
  <p:sldIdLst>
    <p:sldId id="256" r:id="rId5"/>
    <p:sldId id="257" r:id="rId6"/>
    <p:sldId id="258" r:id="rId7"/>
    <p:sldId id="286" r:id="rId8"/>
    <p:sldId id="264" r:id="rId9"/>
    <p:sldId id="260" r:id="rId10"/>
    <p:sldId id="261" r:id="rId11"/>
    <p:sldId id="262" r:id="rId12"/>
    <p:sldId id="263" r:id="rId13"/>
    <p:sldId id="266" r:id="rId14"/>
    <p:sldId id="267" r:id="rId15"/>
    <p:sldId id="268" r:id="rId16"/>
    <p:sldId id="269" r:id="rId17"/>
    <p:sldId id="270" r:id="rId18"/>
    <p:sldId id="294" r:id="rId19"/>
    <p:sldId id="272" r:id="rId20"/>
    <p:sldId id="291" r:id="rId21"/>
    <p:sldId id="282" r:id="rId22"/>
    <p:sldId id="295" r:id="rId23"/>
    <p:sldId id="274" r:id="rId24"/>
    <p:sldId id="288" r:id="rId25"/>
    <p:sldId id="283" r:id="rId26"/>
    <p:sldId id="296" r:id="rId27"/>
    <p:sldId id="289" r:id="rId28"/>
    <p:sldId id="276" r:id="rId29"/>
    <p:sldId id="284" r:id="rId30"/>
    <p:sldId id="279" r:id="rId31"/>
    <p:sldId id="280" r:id="rId32"/>
    <p:sldId id="281"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742743-6A44-AC91-945C-CF49F358C947}" name="Ling M" initials="LM" userId="04aa7da651ed0322" providerId="Windows Live"/>
  <p188:author id="{6E0A9447-5534-3D50-31AC-7E8E3A82E4E5}" name="Sole Brito, Corina" initials="SBC" userId="S::21837@Icf.com::b002a9e7-ef27-4d42-be11-35f56e8d14e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Patricia Frost" initials="PF" lastIdx="1" clrIdx="0">
    <p:extLst>
      <p:ext uri="{19B8F6BF-5375-455C-9EA6-DF929625EA0E}">
        <p15:presenceInfo xmlns:p15="http://schemas.microsoft.com/office/powerpoint/2012/main" userId="S::pfrost@cchealth.org::895f2254-c1d0-4bec-90d4-0e76508b0273" providerId="AD"/>
      </p:ext>
    </p:extLst>
  </p:cmAuthor>
  <p:cmAuthor id="2" name="Kanawati, Bridget" initials="KB" lastIdx="12" clrIdx="1">
    <p:extLst>
      <p:ext uri="{19B8F6BF-5375-455C-9EA6-DF929625EA0E}">
        <p15:presenceInfo xmlns:p15="http://schemas.microsoft.com/office/powerpoint/2012/main" userId="S::17919@icf.com::70f81134-8f47-467b-9d6d-60057109a3ee" providerId="AD"/>
      </p:ext>
    </p:extLst>
  </p:cmAuthor>
  <p:cmAuthor id="3" name="MJ Nash" initials="MN" lastIdx="3" clrIdx="2">
    <p:extLst>
      <p:ext uri="{19B8F6BF-5375-455C-9EA6-DF929625EA0E}">
        <p15:presenceInfo xmlns:p15="http://schemas.microsoft.com/office/powerpoint/2012/main" userId="S::mjnash@helionhealth.com::fcdb575d-6801-46be-b5f9-1fea2ada484a" providerId="AD"/>
      </p:ext>
    </p:extLst>
  </p:cmAuthor>
  <p:cmAuthor id="4" name="Nieratko, Jennifer" initials="JN" lastIdx="1" clrIdx="3">
    <p:extLst>
      <p:ext uri="{19B8F6BF-5375-455C-9EA6-DF929625EA0E}">
        <p15:presenceInfo xmlns:p15="http://schemas.microsoft.com/office/powerpoint/2012/main" userId="Nieratko, Jennif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8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702FB6-7D51-467E-97A6-B1C6D00B14D7}" v="3" dt="2022-01-28T14:32:48.921"/>
    <p1510:client id="{E57D1907-3E50-44C5-AF23-B3C5A40B816B}" v="4" dt="2022-01-28T01:49:50.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72" autoAdjust="0"/>
    <p:restoredTop sz="86385" autoAdjust="0"/>
  </p:normalViewPr>
  <p:slideViewPr>
    <p:cSldViewPr snapToGrid="0">
      <p:cViewPr varScale="1">
        <p:scale>
          <a:sx n="76" d="100"/>
          <a:sy n="76" d="100"/>
        </p:scale>
        <p:origin x="120" y="504"/>
      </p:cViewPr>
      <p:guideLst/>
    </p:cSldViewPr>
  </p:slideViewPr>
  <p:outlineViewPr>
    <p:cViewPr>
      <p:scale>
        <a:sx n="33" d="100"/>
        <a:sy n="33" d="100"/>
      </p:scale>
      <p:origin x="0" y="-2856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ina Sole Brito" userId="b002a9e7-ef27-4d42-be11-35f56e8d14e1" providerId="ADAL" clId="{98702FB6-7D51-467E-97A6-B1C6D00B14D7}"/>
    <pc:docChg chg="modSld">
      <pc:chgData name="Corina Sole Brito" userId="b002a9e7-ef27-4d42-be11-35f56e8d14e1" providerId="ADAL" clId="{98702FB6-7D51-467E-97A6-B1C6D00B14D7}" dt="2022-01-28T14:31:56.778" v="1" actId="14826"/>
      <pc:docMkLst>
        <pc:docMk/>
      </pc:docMkLst>
      <pc:sldChg chg="modSp delCm">
        <pc:chgData name="Corina Sole Brito" userId="b002a9e7-ef27-4d42-be11-35f56e8d14e1" providerId="ADAL" clId="{98702FB6-7D51-467E-97A6-B1C6D00B14D7}" dt="2022-01-28T14:31:56.778" v="1" actId="14826"/>
        <pc:sldMkLst>
          <pc:docMk/>
          <pc:sldMk cId="2304406287" sldId="294"/>
        </pc:sldMkLst>
        <pc:picChg chg="mod">
          <ac:chgData name="Corina Sole Brito" userId="b002a9e7-ef27-4d42-be11-35f56e8d14e1" providerId="ADAL" clId="{98702FB6-7D51-467E-97A6-B1C6D00B14D7}" dt="2022-01-28T14:31:56.778" v="1" actId="14826"/>
          <ac:picMkLst>
            <pc:docMk/>
            <pc:sldMk cId="2304406287" sldId="294"/>
            <ac:picMk id="16" creationId="{CF81E6A7-C92F-4477-9C6E-EFB9786D171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353DA8-A4ED-A447-8EAA-8931547DB2EB}" type="datetimeFigureOut">
              <a:rPr lang="en-US" smtClean="0"/>
              <a:t>1/28/2022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5F6F9E-6CC7-D84A-BE71-3D7C02495A4C}" type="slidenum">
              <a:rPr lang="en-US" smtClean="0"/>
              <a:t>‹#›</a:t>
            </a:fld>
            <a:endParaRPr lang="en-US" dirty="0"/>
          </a:p>
        </p:txBody>
      </p:sp>
    </p:spTree>
    <p:extLst>
      <p:ext uri="{BB962C8B-B14F-4D97-AF65-F5344CB8AC3E}">
        <p14:creationId xmlns:p14="http://schemas.microsoft.com/office/powerpoint/2010/main" val="1961609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a:t>
            </a:fld>
            <a:endParaRPr lang="en-US" dirty="0"/>
          </a:p>
        </p:txBody>
      </p:sp>
    </p:spTree>
    <p:extLst>
      <p:ext uri="{BB962C8B-B14F-4D97-AF65-F5344CB8AC3E}">
        <p14:creationId xmlns:p14="http://schemas.microsoft.com/office/powerpoint/2010/main" val="213155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a:t>
            </a:fld>
            <a:endParaRPr lang="en-US" dirty="0"/>
          </a:p>
        </p:txBody>
      </p:sp>
    </p:spTree>
    <p:extLst>
      <p:ext uri="{BB962C8B-B14F-4D97-AF65-F5344CB8AC3E}">
        <p14:creationId xmlns:p14="http://schemas.microsoft.com/office/powerpoint/2010/main" val="2425086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3</a:t>
            </a:fld>
            <a:endParaRPr lang="en-US" dirty="0"/>
          </a:p>
        </p:txBody>
      </p:sp>
    </p:spTree>
    <p:extLst>
      <p:ext uri="{BB962C8B-B14F-4D97-AF65-F5344CB8AC3E}">
        <p14:creationId xmlns:p14="http://schemas.microsoft.com/office/powerpoint/2010/main" val="972513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Today’s event has two purposes. We will provide a brief overview of the HCC </a:t>
            </a:r>
            <a:r>
              <a:rPr lang="en-US" sz="1200" kern="1200" dirty="0">
                <a:solidFill>
                  <a:schemeClr val="dk1"/>
                </a:solidFill>
                <a:effectLst/>
                <a:latin typeface="+mn-lt"/>
                <a:ea typeface="+mn-ea"/>
                <a:cs typeface="+mn-cs"/>
              </a:rPr>
              <a:t>Chemical Emergency Surge Annex </a:t>
            </a:r>
            <a:r>
              <a:rPr lang="en-US" sz="1200" kern="1200" dirty="0">
                <a:solidFill>
                  <a:schemeClr val="tx1"/>
                </a:solidFill>
                <a:effectLst/>
                <a:latin typeface="+mn-lt"/>
                <a:ea typeface="+mn-ea"/>
                <a:cs typeface="+mn-cs"/>
              </a:rPr>
              <a:t>to ensure all players have a general understanding of its content. Then we will conduct a tabletop exercise (TTX). The TTX is composed of three modules consisting of an initial incident and then the subsequent aftermath. Players in this exercise will participate in the following exercise module elements: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Module 1 – Initial Recognition and Response</a:t>
            </a:r>
          </a:p>
          <a:p>
            <a:pPr lvl="0"/>
            <a:r>
              <a:rPr lang="en-US" sz="1200" kern="1200" dirty="0">
                <a:solidFill>
                  <a:schemeClr val="tx1"/>
                </a:solidFill>
                <a:effectLst/>
                <a:latin typeface="+mn-lt"/>
                <a:ea typeface="+mn-ea"/>
                <a:cs typeface="+mn-cs"/>
              </a:rPr>
              <a:t>Module 2 – </a:t>
            </a:r>
            <a:r>
              <a:rPr lang="en-US" dirty="0"/>
              <a:t>Community Coordination and Collaboration</a:t>
            </a:r>
          </a:p>
          <a:p>
            <a:pPr lvl="0"/>
            <a:r>
              <a:rPr lang="en-US" sz="1200" kern="1200" dirty="0">
                <a:solidFill>
                  <a:schemeClr val="tx1"/>
                </a:solidFill>
                <a:effectLst/>
                <a:latin typeface="+mn-lt"/>
                <a:ea typeface="+mn-ea"/>
                <a:cs typeface="+mn-cs"/>
              </a:rPr>
              <a:t>Module 3 – Ongoing Healthcare Coordination</a:t>
            </a:r>
          </a:p>
          <a:p>
            <a:r>
              <a:rPr lang="en-US" sz="1200" kern="1200" dirty="0">
                <a:solidFill>
                  <a:schemeClr val="tx1"/>
                </a:solidFill>
                <a:effectLst/>
                <a:latin typeface="+mn-lt"/>
                <a:ea typeface="+mn-ea"/>
                <a:cs typeface="+mn-cs"/>
              </a:rPr>
              <a:t> </a:t>
            </a:r>
          </a:p>
          <a:p>
            <a:r>
              <a:rPr lang="en-US" dirty="0">
                <a:effectLst/>
              </a:rPr>
              <a:t>Each module begins with a scenario update that summarizes the key events occurring within that time period. A series of questions following the scenario summary will guide the facilitated discussion of critical issues in each of the modules. Based on exercise priorities, time dedicated to each module will be managed by the facilitator. </a:t>
            </a: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Planning Note: </a:t>
            </a:r>
            <a:r>
              <a:rPr lang="en-US" sz="1200" kern="1200" dirty="0">
                <a:solidFill>
                  <a:schemeClr val="tx1"/>
                </a:solidFill>
                <a:effectLst/>
                <a:latin typeface="+mn-lt"/>
                <a:ea typeface="+mn-ea"/>
                <a:cs typeface="+mn-cs"/>
              </a:rPr>
              <a:t>Planners may change the event, or scope, as needed to fit local considerations. Scenarios should still follow the modular approach in this sample. </a:t>
            </a:r>
          </a:p>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4</a:t>
            </a:fld>
            <a:endParaRPr lang="en-US" dirty="0"/>
          </a:p>
        </p:txBody>
      </p:sp>
    </p:spTree>
    <p:extLst>
      <p:ext uri="{BB962C8B-B14F-4D97-AF65-F5344CB8AC3E}">
        <p14:creationId xmlns:p14="http://schemas.microsoft.com/office/powerpoint/2010/main" val="201322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5</a:t>
            </a:fld>
            <a:endParaRPr lang="en-US" dirty="0"/>
          </a:p>
        </p:txBody>
      </p:sp>
    </p:spTree>
    <p:extLst>
      <p:ext uri="{BB962C8B-B14F-4D97-AF65-F5344CB8AC3E}">
        <p14:creationId xmlns:p14="http://schemas.microsoft.com/office/powerpoint/2010/main" val="2311009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6</a:t>
            </a:fld>
            <a:endParaRPr lang="en-US" dirty="0"/>
          </a:p>
        </p:txBody>
      </p:sp>
    </p:spTree>
    <p:extLst>
      <p:ext uri="{BB962C8B-B14F-4D97-AF65-F5344CB8AC3E}">
        <p14:creationId xmlns:p14="http://schemas.microsoft.com/office/powerpoint/2010/main" val="383653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7</a:t>
            </a:fld>
            <a:endParaRPr lang="en-US" dirty="0"/>
          </a:p>
        </p:txBody>
      </p:sp>
    </p:spTree>
    <p:extLst>
      <p:ext uri="{BB962C8B-B14F-4D97-AF65-F5344CB8AC3E}">
        <p14:creationId xmlns:p14="http://schemas.microsoft.com/office/powerpoint/2010/main" val="814463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8</a:t>
            </a:fld>
            <a:endParaRPr lang="en-US" dirty="0"/>
          </a:p>
        </p:txBody>
      </p:sp>
    </p:spTree>
    <p:extLst>
      <p:ext uri="{BB962C8B-B14F-4D97-AF65-F5344CB8AC3E}">
        <p14:creationId xmlns:p14="http://schemas.microsoft.com/office/powerpoint/2010/main" val="1583024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9</a:t>
            </a:fld>
            <a:endParaRPr lang="en-US" dirty="0"/>
          </a:p>
        </p:txBody>
      </p:sp>
    </p:spTree>
    <p:extLst>
      <p:ext uri="{BB962C8B-B14F-4D97-AF65-F5344CB8AC3E}">
        <p14:creationId xmlns:p14="http://schemas.microsoft.com/office/powerpoint/2010/main" val="2972366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Planners may change the incident, or scope, as needed to fit local considerations (e.g., a rail-related incident could be substituted for an industrial release).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Planners can adjust patient numbers and add other demographic or geographic information specific to their community to exceed day-to-day capabilities that test and/or “break” the system. </a:t>
            </a:r>
          </a:p>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number of chemically exposed, or potentially exposed, patients should overwhelm area capabilities without being so extreme that they are unrealistic and cause participants to lose focus on issues that do not contribute to functional planning. </a:t>
            </a:r>
          </a:p>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The Facilitator has license to adjust patient volumes during the exercise to move the exercise forward. </a:t>
            </a:r>
          </a:p>
        </p:txBody>
      </p:sp>
      <p:sp>
        <p:nvSpPr>
          <p:cNvPr id="4" name="Slide Number Placeholder 3"/>
          <p:cNvSpPr>
            <a:spLocks noGrp="1"/>
          </p:cNvSpPr>
          <p:nvPr>
            <p:ph type="sldNum" sz="quarter" idx="5"/>
          </p:nvPr>
        </p:nvSpPr>
        <p:spPr/>
        <p:txBody>
          <a:bodyPr/>
          <a:lstStyle/>
          <a:p>
            <a:fld id="{755F6F9E-6CC7-D84A-BE71-3D7C02495A4C}" type="slidenum">
              <a:rPr lang="en-US" smtClean="0"/>
              <a:t>10</a:t>
            </a:fld>
            <a:endParaRPr lang="en-US" dirty="0"/>
          </a:p>
        </p:txBody>
      </p:sp>
    </p:spTree>
    <p:extLst>
      <p:ext uri="{BB962C8B-B14F-4D97-AF65-F5344CB8AC3E}">
        <p14:creationId xmlns:p14="http://schemas.microsoft.com/office/powerpoint/2010/main" val="3771177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11</a:t>
            </a:fld>
            <a:endParaRPr lang="en-US" dirty="0"/>
          </a:p>
        </p:txBody>
      </p:sp>
    </p:spTree>
    <p:extLst>
      <p:ext uri="{BB962C8B-B14F-4D97-AF65-F5344CB8AC3E}">
        <p14:creationId xmlns:p14="http://schemas.microsoft.com/office/powerpoint/2010/main" val="1017166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12</a:t>
            </a:fld>
            <a:endParaRPr lang="en-US" dirty="0"/>
          </a:p>
        </p:txBody>
      </p:sp>
    </p:spTree>
    <p:extLst>
      <p:ext uri="{BB962C8B-B14F-4D97-AF65-F5344CB8AC3E}">
        <p14:creationId xmlns:p14="http://schemas.microsoft.com/office/powerpoint/2010/main" val="3385477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13</a:t>
            </a:fld>
            <a:endParaRPr lang="en-US" dirty="0"/>
          </a:p>
        </p:txBody>
      </p:sp>
    </p:spTree>
    <p:extLst>
      <p:ext uri="{BB962C8B-B14F-4D97-AF65-F5344CB8AC3E}">
        <p14:creationId xmlns:p14="http://schemas.microsoft.com/office/powerpoint/2010/main" val="234912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100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Planners should be familiar with the chemical guidelines that are specific to their jurisdictional state or local chemical emergency response plan</a:t>
            </a:r>
          </a:p>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14</a:t>
            </a:fld>
            <a:endParaRPr lang="en-US" dirty="0"/>
          </a:p>
        </p:txBody>
      </p:sp>
    </p:spTree>
    <p:extLst>
      <p:ext uri="{BB962C8B-B14F-4D97-AF65-F5344CB8AC3E}">
        <p14:creationId xmlns:p14="http://schemas.microsoft.com/office/powerpoint/2010/main" val="1808988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1000"/>
              </a:spcAft>
              <a:buClr>
                <a:srgbClr val="002F80"/>
              </a:buClr>
              <a:buSzPts val="1200"/>
              <a:buFont typeface="Symbol" panose="05050102010706020507" pitchFamily="18" charset="2"/>
              <a:buChar char=""/>
              <a:tabLst>
                <a:tab pos="457200" algn="l"/>
              </a:tabLst>
            </a:pPr>
            <a:r>
              <a:rPr lang="en-US" sz="1800" i="1" dirty="0">
                <a:effectLst/>
                <a:latin typeface="Calibri" panose="020F0502020204030204" pitchFamily="34" charset="0"/>
                <a:ea typeface="Times New Roman" panose="02020603050405020304" pitchFamily="18" charset="0"/>
                <a:cs typeface="Times New Roman" panose="02020603050405020304" pitchFamily="18" charset="0"/>
              </a:rPr>
              <a:t>Scenario Note:</a:t>
            </a: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 While specific numbers are not indicated, the patient load for this portion of the scenario should remain manageable so that it taxes a healthcare system but does not overwhelm it. Small/rural coalitions may adjust their numbers depending on the appropriate scale for their facility and can select a different venue/location based on what is relevant locally.</a:t>
            </a:r>
          </a:p>
          <a:p>
            <a:pPr marL="0" marR="0" lvl="0" indent="0" algn="l" defTabSz="914400" rtl="0" eaLnBrk="1" fontAlgn="auto" latinLnBrk="0" hangingPunct="1">
              <a:lnSpc>
                <a:spcPct val="115000"/>
              </a:lnSpc>
              <a:spcBef>
                <a:spcPts val="0"/>
              </a:spcBef>
              <a:spcAft>
                <a:spcPts val="0"/>
              </a:spcAft>
              <a:buClrTx/>
              <a:buSzTx/>
              <a:buFont typeface="Symbol" panose="05050102010706020507" pitchFamily="18" charset="2"/>
              <a:buNone/>
              <a:tabLst/>
              <a:defRPr/>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a:t>
            </a:r>
          </a:p>
        </p:txBody>
      </p:sp>
      <p:sp>
        <p:nvSpPr>
          <p:cNvPr id="4" name="Slide Number Placeholder 3"/>
          <p:cNvSpPr>
            <a:spLocks noGrp="1"/>
          </p:cNvSpPr>
          <p:nvPr>
            <p:ph type="sldNum" sz="quarter" idx="5"/>
          </p:nvPr>
        </p:nvSpPr>
        <p:spPr/>
        <p:txBody>
          <a:bodyPr/>
          <a:lstStyle/>
          <a:p>
            <a:fld id="{755F6F9E-6CC7-D84A-BE71-3D7C02495A4C}" type="slidenum">
              <a:rPr lang="en-US" smtClean="0"/>
              <a:t>15</a:t>
            </a:fld>
            <a:endParaRPr lang="en-US"/>
          </a:p>
        </p:txBody>
      </p:sp>
    </p:spTree>
    <p:extLst>
      <p:ext uri="{BB962C8B-B14F-4D97-AF65-F5344CB8AC3E}">
        <p14:creationId xmlns:p14="http://schemas.microsoft.com/office/powerpoint/2010/main" val="4190713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This section requires coalition partners to understand their current resources as informed by a gap analysis or risk assessment. The following should be considered when shaping this module:</a:t>
            </a:r>
          </a:p>
          <a:p>
            <a:pPr marL="742950" marR="0" lvl="1" indent="-285750">
              <a:lnSpc>
                <a:spcPct val="115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Who are the specialists able to provide hazardous material response support in your area?</a:t>
            </a:r>
          </a:p>
          <a:p>
            <a:pPr marL="742950" marR="0" lvl="1" indent="-285750">
              <a:lnSpc>
                <a:spcPct val="115000"/>
              </a:lnSpc>
              <a:spcBef>
                <a:spcPts val="0"/>
              </a:spcBef>
              <a:spcAft>
                <a:spcPts val="1000"/>
              </a:spcAft>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What other regional resources are required and available within your jurisdiction (e.g., HAZMAT experts, toxicologists, industry experts), and how would they be accessed?</a:t>
            </a:r>
          </a:p>
        </p:txBody>
      </p:sp>
      <p:sp>
        <p:nvSpPr>
          <p:cNvPr id="4" name="Slide Number Placeholder 3"/>
          <p:cNvSpPr>
            <a:spLocks noGrp="1"/>
          </p:cNvSpPr>
          <p:nvPr>
            <p:ph type="sldNum" sz="quarter" idx="5"/>
          </p:nvPr>
        </p:nvSpPr>
        <p:spPr/>
        <p:txBody>
          <a:bodyPr/>
          <a:lstStyle/>
          <a:p>
            <a:fld id="{755F6F9E-6CC7-D84A-BE71-3D7C02495A4C}" type="slidenum">
              <a:rPr lang="en-US" smtClean="0"/>
              <a:t>16</a:t>
            </a:fld>
            <a:endParaRPr lang="en-US" dirty="0"/>
          </a:p>
        </p:txBody>
      </p:sp>
    </p:spTree>
    <p:extLst>
      <p:ext uri="{BB962C8B-B14F-4D97-AF65-F5344CB8AC3E}">
        <p14:creationId xmlns:p14="http://schemas.microsoft.com/office/powerpoint/2010/main" val="163424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5"/>
          </p:nvPr>
        </p:nvSpPr>
        <p:spPr/>
        <p:txBody>
          <a:bodyPr/>
          <a:lstStyle/>
          <a:p>
            <a:fld id="{755F6F9E-6CC7-D84A-BE71-3D7C02495A4C}" type="slidenum">
              <a:rPr lang="en-US" smtClean="0"/>
              <a:t>17</a:t>
            </a:fld>
            <a:endParaRPr lang="en-US" dirty="0"/>
          </a:p>
        </p:txBody>
      </p:sp>
    </p:spTree>
    <p:extLst>
      <p:ext uri="{BB962C8B-B14F-4D97-AF65-F5344CB8AC3E}">
        <p14:creationId xmlns:p14="http://schemas.microsoft.com/office/powerpoint/2010/main" val="3429703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Supply those who will report out with a note pad and pen/ pencil at the beginning of the exercise and assign a scribe for each report out team, preferably someone whose handwriting can be read.</a:t>
            </a:r>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18</a:t>
            </a:fld>
            <a:endParaRPr lang="en-US" dirty="0"/>
          </a:p>
        </p:txBody>
      </p:sp>
    </p:spTree>
    <p:extLst>
      <p:ext uri="{BB962C8B-B14F-4D97-AF65-F5344CB8AC3E}">
        <p14:creationId xmlns:p14="http://schemas.microsoft.com/office/powerpoint/2010/main" val="11943599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rPr>
              <a:t>(Note: While specific patient load numbers have been indicated for this module, facilities should adjust numbers so that the focus is NOT on the surge or patient/resource movement, but more specifically on </a:t>
            </a:r>
            <a:r>
              <a:rPr lang="en-US" sz="1800" b="1" dirty="0">
                <a:effectLst/>
                <a:latin typeface="Calibri" panose="020F0502020204030204" pitchFamily="34" charset="0"/>
                <a:ea typeface="Times New Roman" panose="02020603050405020304" pitchFamily="18" charset="0"/>
              </a:rPr>
              <a:t>managing high numbers of concerned citizens and evaluating patients for contamination/decontamination</a:t>
            </a:r>
            <a:r>
              <a:rPr lang="en-US" sz="1800" dirty="0">
                <a:effectLst/>
                <a:latin typeface="Calibri" panose="020F0502020204030204" pitchFamily="34" charset="0"/>
                <a:ea typeface="Times New Roman" panose="02020603050405020304" pitchFamily="18" charset="0"/>
              </a:rPr>
              <a:t>).</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This section requires coalition partners to have situational awareness about their current surge capacity protocol. The following should be considered when shaping this module:</a:t>
            </a:r>
          </a:p>
          <a:p>
            <a:pPr marL="742950" marR="0" lvl="1" indent="-285750">
              <a:lnSpc>
                <a:spcPct val="115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How would exposure, burn, injury referrals be prioritized, particularly across multiple facilities (e.g., by radiation exposure level and trauma combination injuries, more severely injured, or those with other trauma injuries)?</a:t>
            </a:r>
          </a:p>
          <a:p>
            <a:pPr marL="742950" marR="0" lvl="1" indent="-285750">
              <a:lnSpc>
                <a:spcPct val="115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Where are additional support services, resources, and staff coming from? </a:t>
            </a:r>
          </a:p>
          <a:p>
            <a:pPr marL="742950" marR="0" lvl="1" indent="-285750">
              <a:lnSpc>
                <a:spcPct val="115000"/>
              </a:lnSpc>
              <a:spcBef>
                <a:spcPts val="0"/>
              </a:spcBef>
              <a:spcAft>
                <a:spcPts val="1000"/>
              </a:spcAft>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Who is controlling risk communication messaging? </a:t>
            </a:r>
          </a:p>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19</a:t>
            </a:fld>
            <a:endParaRPr lang="en-US"/>
          </a:p>
        </p:txBody>
      </p:sp>
    </p:spTree>
    <p:extLst>
      <p:ext uri="{BB962C8B-B14F-4D97-AF65-F5344CB8AC3E}">
        <p14:creationId xmlns:p14="http://schemas.microsoft.com/office/powerpoint/2010/main" val="42820829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Questions in this module may be changed based on coalition resources. The focus is to define the activities that occur (e.g., does transfer coordination occur at the hospital [particularly if there are only one/few hospitals in the coalition], jurisdictional EOC, coalition physical or virtual coordination center, or at the receiving hospital?).</a:t>
            </a:r>
          </a:p>
          <a:p>
            <a:pPr marL="342900" marR="0" lvl="0" indent="-342900">
              <a:lnSpc>
                <a:spcPct val="115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Coalition partners should know their current surge capacity protocol. Discuss: </a:t>
            </a:r>
          </a:p>
          <a:p>
            <a:pPr marL="742950" marR="0" lvl="1" indent="-285750">
              <a:lnSpc>
                <a:spcPct val="115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How will patients be prioritized for care and/or patient movement if load-balancing is required (e.g., by chlorine exposure level/type and trauma combination injuries, by severity of injury, or by other trauma injury types?).</a:t>
            </a:r>
          </a:p>
          <a:p>
            <a:pPr marL="742950" marR="0" lvl="1" indent="-285750">
              <a:lnSpc>
                <a:spcPct val="115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Where will additional support services, resources, and staff come from? </a:t>
            </a:r>
          </a:p>
          <a:p>
            <a:pPr marL="742950" marR="0" lvl="1" indent="-285750">
              <a:lnSpc>
                <a:spcPct val="115000"/>
              </a:lnSpc>
              <a:spcBef>
                <a:spcPts val="0"/>
              </a:spcBef>
              <a:spcAft>
                <a:spcPts val="1000"/>
              </a:spcAft>
              <a:buFont typeface="Courier New" panose="02070309020205020404" pitchFamily="49" charset="0"/>
              <a:buChar char="o"/>
            </a:pPr>
            <a:r>
              <a:rPr lang="en-US" sz="1100" dirty="0">
                <a:effectLst/>
                <a:latin typeface="Calibri" panose="020F0502020204030204" pitchFamily="34" charset="0"/>
                <a:ea typeface="Times New Roman" panose="02020603050405020304" pitchFamily="18" charset="0"/>
                <a:cs typeface="Times New Roman" panose="02020603050405020304" pitchFamily="18" charset="0"/>
              </a:rPr>
              <a:t>Who has primary responsibility for risk communication? </a:t>
            </a:r>
          </a:p>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20</a:t>
            </a:fld>
            <a:endParaRPr lang="en-US" dirty="0"/>
          </a:p>
        </p:txBody>
      </p:sp>
    </p:spTree>
    <p:extLst>
      <p:ext uri="{BB962C8B-B14F-4D97-AF65-F5344CB8AC3E}">
        <p14:creationId xmlns:p14="http://schemas.microsoft.com/office/powerpoint/2010/main" val="1490880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21</a:t>
            </a:fld>
            <a:endParaRPr lang="en-US" dirty="0"/>
          </a:p>
        </p:txBody>
      </p:sp>
    </p:spTree>
    <p:extLst>
      <p:ext uri="{BB962C8B-B14F-4D97-AF65-F5344CB8AC3E}">
        <p14:creationId xmlns:p14="http://schemas.microsoft.com/office/powerpoint/2010/main" val="23643574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Supply those who will report out with a note pad and pen/ pencil at the beginning of the exercise and assign a scribe for each report out team, preferably someone whose handwriting can be read.</a:t>
            </a:r>
            <a:endParaRPr lang="en-US" dirty="0"/>
          </a:p>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22</a:t>
            </a:fld>
            <a:endParaRPr lang="en-US" dirty="0"/>
          </a:p>
        </p:txBody>
      </p:sp>
    </p:spTree>
    <p:extLst>
      <p:ext uri="{BB962C8B-B14F-4D97-AF65-F5344CB8AC3E}">
        <p14:creationId xmlns:p14="http://schemas.microsoft.com/office/powerpoint/2010/main" val="4722352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15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This module focuses on the healthcare response to the chemical incident. Exercise Planners can choose to create sub modules, or adjust the scenario, if they prefer to have more detailed discussions regarding post-exposure operations, law enforcement investigations, or other non-medical activities</a:t>
            </a:r>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23</a:t>
            </a:fld>
            <a:endParaRPr lang="en-US"/>
          </a:p>
        </p:txBody>
      </p:sp>
    </p:spTree>
    <p:extLst>
      <p:ext uri="{BB962C8B-B14F-4D97-AF65-F5344CB8AC3E}">
        <p14:creationId xmlns:p14="http://schemas.microsoft.com/office/powerpoint/2010/main" val="34835238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24</a:t>
            </a:fld>
            <a:endParaRPr lang="en-US" dirty="0"/>
          </a:p>
        </p:txBody>
      </p:sp>
    </p:spTree>
    <p:extLst>
      <p:ext uri="{BB962C8B-B14F-4D97-AF65-F5344CB8AC3E}">
        <p14:creationId xmlns:p14="http://schemas.microsoft.com/office/powerpoint/2010/main" val="9296907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25</a:t>
            </a:fld>
            <a:endParaRPr lang="en-US" dirty="0"/>
          </a:p>
        </p:txBody>
      </p:sp>
    </p:spTree>
    <p:extLst>
      <p:ext uri="{BB962C8B-B14F-4D97-AF65-F5344CB8AC3E}">
        <p14:creationId xmlns:p14="http://schemas.microsoft.com/office/powerpoint/2010/main" val="28486950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Supply those who will report out with a note pad and pen/ pencil at the beginning of the exercise and assign a scribe for each report out team, preferably someone whose handwriting can be read.</a:t>
            </a:r>
            <a:endParaRPr lang="en-US" dirty="0"/>
          </a:p>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26</a:t>
            </a:fld>
            <a:endParaRPr lang="en-US" dirty="0"/>
          </a:p>
        </p:txBody>
      </p:sp>
    </p:spTree>
    <p:extLst>
      <p:ext uri="{BB962C8B-B14F-4D97-AF65-F5344CB8AC3E}">
        <p14:creationId xmlns:p14="http://schemas.microsoft.com/office/powerpoint/2010/main" val="18187250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27</a:t>
            </a:fld>
            <a:endParaRPr lang="en-US" dirty="0"/>
          </a:p>
        </p:txBody>
      </p:sp>
    </p:spTree>
    <p:extLst>
      <p:ext uri="{BB962C8B-B14F-4D97-AF65-F5344CB8AC3E}">
        <p14:creationId xmlns:p14="http://schemas.microsoft.com/office/powerpoint/2010/main" val="5277195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28</a:t>
            </a:fld>
            <a:endParaRPr lang="en-US" dirty="0"/>
          </a:p>
        </p:txBody>
      </p:sp>
    </p:spTree>
    <p:extLst>
      <p:ext uri="{BB962C8B-B14F-4D97-AF65-F5344CB8AC3E}">
        <p14:creationId xmlns:p14="http://schemas.microsoft.com/office/powerpoint/2010/main" val="3450032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Exercise Planning Team can add additional next steps and the facilitator should recap the action steps discussed in the hotwash</a:t>
            </a:r>
          </a:p>
        </p:txBody>
      </p:sp>
      <p:sp>
        <p:nvSpPr>
          <p:cNvPr id="4" name="Slide Number Placeholder 3"/>
          <p:cNvSpPr>
            <a:spLocks noGrp="1"/>
          </p:cNvSpPr>
          <p:nvPr>
            <p:ph type="sldNum" sz="quarter" idx="5"/>
          </p:nvPr>
        </p:nvSpPr>
        <p:spPr/>
        <p:txBody>
          <a:bodyPr/>
          <a:lstStyle/>
          <a:p>
            <a:fld id="{755F6F9E-6CC7-D84A-BE71-3D7C02495A4C}" type="slidenum">
              <a:rPr lang="en-US" smtClean="0"/>
              <a:t>29</a:t>
            </a:fld>
            <a:endParaRPr lang="en-US" dirty="0"/>
          </a:p>
        </p:txBody>
      </p:sp>
    </p:spTree>
    <p:extLst>
      <p:ext uri="{BB962C8B-B14F-4D97-AF65-F5344CB8AC3E}">
        <p14:creationId xmlns:p14="http://schemas.microsoft.com/office/powerpoint/2010/main" val="3672786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0C08D-0514-44D0-8338-F7F324563F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7E63BA-D53A-4BB9-8B3E-9B7D3429BD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914782-3F55-48FD-8354-D7608C8225FE}"/>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5" name="Footer Placeholder 4">
            <a:extLst>
              <a:ext uri="{FF2B5EF4-FFF2-40B4-BE49-F238E27FC236}">
                <a16:creationId xmlns:a16="http://schemas.microsoft.com/office/drawing/2014/main" id="{62DD5CD0-71DB-464A-854F-5693BEA6B6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66F245-5311-45C8-991A-DCCD78813867}"/>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3967960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1FE83-A200-433A-A6A3-CF61985FC5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0B8EEA-8F2B-41F9-B3B6-AAF4107728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5F201-7EA2-432D-8A03-017DABBAC9DB}"/>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5" name="Footer Placeholder 4">
            <a:extLst>
              <a:ext uri="{FF2B5EF4-FFF2-40B4-BE49-F238E27FC236}">
                <a16:creationId xmlns:a16="http://schemas.microsoft.com/office/drawing/2014/main" id="{080464E5-0906-4867-85CF-09F552D4AB0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78D27A-3E91-4A4D-A35F-E0D21D73C93B}"/>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1781206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8AC2-D7E3-40C2-8435-E9FEB57B27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BBD232-BE1F-4C92-BD9A-93BDE8CCCC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196255-509A-4D5B-A18C-98C468305D57}"/>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5" name="Footer Placeholder 4">
            <a:extLst>
              <a:ext uri="{FF2B5EF4-FFF2-40B4-BE49-F238E27FC236}">
                <a16:creationId xmlns:a16="http://schemas.microsoft.com/office/drawing/2014/main" id="{5064A3A4-2C17-4A0F-A296-026ABCD0B5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53A0EA-F93A-4BF6-B515-36B5F16210C9}"/>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1066695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33DEC-9F91-42D1-9C89-0C6DFF27FD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F9464C-6247-4FBD-B972-F4D2C87359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37B984-DE59-4B97-B52C-43E749119F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4B9858-260E-42ED-845D-BEAD0A4407C0}"/>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6" name="Footer Placeholder 5">
            <a:extLst>
              <a:ext uri="{FF2B5EF4-FFF2-40B4-BE49-F238E27FC236}">
                <a16:creationId xmlns:a16="http://schemas.microsoft.com/office/drawing/2014/main" id="{B7508DD8-19F0-43F5-9B4A-7658488F6C7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D428B4A-8629-4FD9-9FFA-4AED675DFEB9}"/>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2554696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60484-A915-4CCB-BB2C-FF73B49D18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FC9DFA-45CE-40AA-9776-8CAB017048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93BC92-62FE-4DDB-A56F-1ADDEAF9A9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D5C1F7-A0A4-41DF-B9AF-0A6482999D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77579C-14F5-480C-ADA7-E7AFE2CFDE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653270-FF13-40A8-BB49-6EC612942289}"/>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8" name="Footer Placeholder 7">
            <a:extLst>
              <a:ext uri="{FF2B5EF4-FFF2-40B4-BE49-F238E27FC236}">
                <a16:creationId xmlns:a16="http://schemas.microsoft.com/office/drawing/2014/main" id="{24F44547-6843-477F-9CC0-BC3B74A6505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89DF838-AEA8-4075-97A1-E6F7727E5D65}"/>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1792163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CEBC0-27F8-43B7-B1E3-A3B71C3E0E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C94580-350C-437F-8F42-ED5720EAECDD}"/>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4" name="Footer Placeholder 3">
            <a:extLst>
              <a:ext uri="{FF2B5EF4-FFF2-40B4-BE49-F238E27FC236}">
                <a16:creationId xmlns:a16="http://schemas.microsoft.com/office/drawing/2014/main" id="{4DB5DA20-A2A2-4C57-92B4-5718E47AE0A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27CA866-E964-4EBB-88B7-9AC143FD9584}"/>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931886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FFE677-4F7E-4E07-9C7B-C175DFC3F0AD}"/>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3" name="Footer Placeholder 2">
            <a:extLst>
              <a:ext uri="{FF2B5EF4-FFF2-40B4-BE49-F238E27FC236}">
                <a16:creationId xmlns:a16="http://schemas.microsoft.com/office/drawing/2014/main" id="{60240782-5EBB-430D-8551-C7F36EDA673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7746484-13D5-4FEC-8B16-B40217F46449}"/>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865886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003F8-A5A2-4710-946A-30C87001A1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FE37B6-7E3D-4FF1-98A0-51D2AA3D51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74D288-540B-4EE7-AB42-9F7BD3C15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B66706-6D1F-4DA6-8024-A927AE3829A6}"/>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6" name="Footer Placeholder 5">
            <a:extLst>
              <a:ext uri="{FF2B5EF4-FFF2-40B4-BE49-F238E27FC236}">
                <a16:creationId xmlns:a16="http://schemas.microsoft.com/office/drawing/2014/main" id="{74DA828B-7656-4B87-8280-94A2628CAB7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F813319-4DE1-44E3-8A69-FA8B0BF92BA9}"/>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4157486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539DA-1EB4-45D1-ACFB-950F469CB6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75615D-9882-4889-AA7A-CA4D65B66C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B86EBD38-4E77-4AF3-8A7E-BD031149D6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102120-2434-4063-B872-F77283B2E5FB}"/>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6" name="Footer Placeholder 5">
            <a:extLst>
              <a:ext uri="{FF2B5EF4-FFF2-40B4-BE49-F238E27FC236}">
                <a16:creationId xmlns:a16="http://schemas.microsoft.com/office/drawing/2014/main" id="{72B717C3-855C-4304-8B1B-808B6C44F63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B6A3A7F-BEFE-4BA0-845C-4243942BD204}"/>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2500080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C21AE-A394-4615-BD6D-57A569E328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A0CAC3-27B3-4B62-9832-8448782299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5D17F4-C7AE-4626-9A3F-9C85087B17D9}"/>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5" name="Footer Placeholder 4">
            <a:extLst>
              <a:ext uri="{FF2B5EF4-FFF2-40B4-BE49-F238E27FC236}">
                <a16:creationId xmlns:a16="http://schemas.microsoft.com/office/drawing/2014/main" id="{A4D0640F-504A-4F84-97FD-B03B71BF707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B19D56D-2550-40CE-B681-DC4BE94820CE}"/>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1801906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9AA3D9-E01B-40F9-9A7D-4AE05FA9B2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BE8C7A-4339-4C97-AD47-16A9EC98E8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61455-1406-48B1-91F8-80E1AB88C647}"/>
              </a:ext>
            </a:extLst>
          </p:cNvPr>
          <p:cNvSpPr>
            <a:spLocks noGrp="1"/>
          </p:cNvSpPr>
          <p:nvPr>
            <p:ph type="dt" sz="half" idx="10"/>
          </p:nvPr>
        </p:nvSpPr>
        <p:spPr/>
        <p:txBody>
          <a:bodyPr/>
          <a:lstStyle/>
          <a:p>
            <a:fld id="{68AFEDE7-18F6-4092-A8DF-084ABA6275BB}" type="datetimeFigureOut">
              <a:rPr lang="en-US" smtClean="0"/>
              <a:t>1/28/2022</a:t>
            </a:fld>
            <a:endParaRPr lang="en-US" dirty="0"/>
          </a:p>
        </p:txBody>
      </p:sp>
      <p:sp>
        <p:nvSpPr>
          <p:cNvPr id="5" name="Footer Placeholder 4">
            <a:extLst>
              <a:ext uri="{FF2B5EF4-FFF2-40B4-BE49-F238E27FC236}">
                <a16:creationId xmlns:a16="http://schemas.microsoft.com/office/drawing/2014/main" id="{1B1F0738-7D3E-4097-A150-D5A60A989BC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3EEE165-42D2-44FB-B88D-EA794CE97A20}"/>
              </a:ext>
            </a:extLst>
          </p:cNvPr>
          <p:cNvSpPr>
            <a:spLocks noGrp="1"/>
          </p:cNvSpPr>
          <p:nvPr>
            <p:ph type="sldNum" sz="quarter" idx="12"/>
          </p:nvPr>
        </p:nvSpPr>
        <p:spPr/>
        <p:txBody>
          <a:bodyPr/>
          <a:lstStyle/>
          <a:p>
            <a:fld id="{821CFAF6-A336-47BB-AD4B-732FE1522060}" type="slidenum">
              <a:rPr lang="en-US" smtClean="0"/>
              <a:t>‹#›</a:t>
            </a:fld>
            <a:endParaRPr lang="en-US" dirty="0"/>
          </a:p>
        </p:txBody>
      </p:sp>
    </p:spTree>
    <p:extLst>
      <p:ext uri="{BB962C8B-B14F-4D97-AF65-F5344CB8AC3E}">
        <p14:creationId xmlns:p14="http://schemas.microsoft.com/office/powerpoint/2010/main" val="4265777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3A78FB-D0B0-41A8-BA73-A385592372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1CB2F1-A40C-4A77-BB43-A05AE27D17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FEBF2-86C3-42ED-A182-B1F886D34C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AFEDE7-18F6-4092-A8DF-084ABA6275BB}" type="datetimeFigureOut">
              <a:rPr lang="en-US" smtClean="0"/>
              <a:t>1/28/2022</a:t>
            </a:fld>
            <a:endParaRPr lang="en-US" dirty="0"/>
          </a:p>
        </p:txBody>
      </p:sp>
      <p:sp>
        <p:nvSpPr>
          <p:cNvPr id="5" name="Footer Placeholder 4">
            <a:extLst>
              <a:ext uri="{FF2B5EF4-FFF2-40B4-BE49-F238E27FC236}">
                <a16:creationId xmlns:a16="http://schemas.microsoft.com/office/drawing/2014/main" id="{D43EACC5-A8D5-4B10-BE16-5B7E90B4B5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218C3AD-4E53-422E-B839-34629DCFEA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CFAF6-A336-47BB-AD4B-732FE1522060}" type="slidenum">
              <a:rPr lang="en-US" smtClean="0"/>
              <a:t>‹#›</a:t>
            </a:fld>
            <a:endParaRPr lang="en-US" dirty="0"/>
          </a:p>
        </p:txBody>
      </p:sp>
    </p:spTree>
    <p:extLst>
      <p:ext uri="{BB962C8B-B14F-4D97-AF65-F5344CB8AC3E}">
        <p14:creationId xmlns:p14="http://schemas.microsoft.com/office/powerpoint/2010/main" val="3245162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image" Target="../media/image2.jpe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openxmlformats.org/officeDocument/2006/relationships/image" Target="../media/image6.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sv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hemeOverride" Target="../theme/themeOverride11.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hemeOverride" Target="../theme/themeOverride12.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FEC2E-261C-41BA-8828-466721F1F5EA}"/>
              </a:ext>
            </a:extLst>
          </p:cNvPr>
          <p:cNvSpPr>
            <a:spLocks noGrp="1"/>
          </p:cNvSpPr>
          <p:nvPr>
            <p:ph type="ctrTitle"/>
          </p:nvPr>
        </p:nvSpPr>
        <p:spPr>
          <a:xfrm>
            <a:off x="7464614" y="1783959"/>
            <a:ext cx="4087304" cy="2889114"/>
          </a:xfrm>
        </p:spPr>
        <p:txBody>
          <a:bodyPr vert="horz" lIns="91440" tIns="45720" rIns="91440" bIns="45720" rtlCol="0" anchor="b">
            <a:normAutofit/>
          </a:bodyPr>
          <a:lstStyle/>
          <a:p>
            <a:pPr algn="l"/>
            <a:r>
              <a:rPr lang="en-US" sz="4200" dirty="0"/>
              <a:t>Chemical Emergency </a:t>
            </a:r>
            <a:br>
              <a:rPr lang="en-US" sz="4200" dirty="0"/>
            </a:br>
            <a:r>
              <a:rPr lang="en-US" sz="4200" dirty="0"/>
              <a:t>Surge Annex</a:t>
            </a:r>
            <a:br>
              <a:rPr lang="en-US" sz="4200" dirty="0"/>
            </a:br>
            <a:r>
              <a:rPr lang="en-US" sz="4200" dirty="0"/>
              <a:t>Tabletop Exercise</a:t>
            </a:r>
          </a:p>
        </p:txBody>
      </p:sp>
      <p:sp>
        <p:nvSpPr>
          <p:cNvPr id="3" name="Subtitle 2">
            <a:extLst>
              <a:ext uri="{FF2B5EF4-FFF2-40B4-BE49-F238E27FC236}">
                <a16:creationId xmlns:a16="http://schemas.microsoft.com/office/drawing/2014/main" id="{EFE5997C-E8FE-4028-A133-39A3A786261F}"/>
              </a:ext>
            </a:extLst>
          </p:cNvPr>
          <p:cNvSpPr>
            <a:spLocks noGrp="1"/>
          </p:cNvSpPr>
          <p:nvPr>
            <p:ph type="subTitle" idx="1"/>
          </p:nvPr>
        </p:nvSpPr>
        <p:spPr>
          <a:xfrm>
            <a:off x="7464612" y="4750893"/>
            <a:ext cx="4087305" cy="1147863"/>
          </a:xfrm>
        </p:spPr>
        <p:txBody>
          <a:bodyPr vert="horz" lIns="91440" tIns="45720" rIns="91440" bIns="45720" rtlCol="0" anchor="t">
            <a:normAutofit/>
          </a:bodyPr>
          <a:lstStyle/>
          <a:p>
            <a:pPr algn="l"/>
            <a:r>
              <a:rPr lang="en-US" sz="2000" dirty="0"/>
              <a:t>Coalition Name</a:t>
            </a:r>
          </a:p>
          <a:p>
            <a:pPr algn="l"/>
            <a:r>
              <a:rPr lang="en-US" sz="2000" dirty="0"/>
              <a:t>Date</a:t>
            </a:r>
          </a:p>
        </p:txBody>
      </p:sp>
      <p:pic>
        <p:nvPicPr>
          <p:cNvPr id="5" name="Picture 4" descr="A picture containing text, person, yellow&#10;&#10;Description automatically generated">
            <a:extLst>
              <a:ext uri="{FF2B5EF4-FFF2-40B4-BE49-F238E27FC236}">
                <a16:creationId xmlns:a16="http://schemas.microsoft.com/office/drawing/2014/main" id="{4C0848CD-4E8B-43D3-865F-2CDFD4F75CC2}"/>
              </a:ext>
            </a:extLst>
          </p:cNvPr>
          <p:cNvPicPr>
            <a:picLocks noChangeAspect="1"/>
          </p:cNvPicPr>
          <p:nvPr/>
        </p:nvPicPr>
        <p:blipFill rotWithShape="1">
          <a:blip r:embed="rId4">
            <a:extLst>
              <a:ext uri="{28A0092B-C50C-407E-A947-70E740481C1C}">
                <a14:useLocalDpi xmlns:a14="http://schemas.microsoft.com/office/drawing/2010/main" val="0"/>
              </a:ext>
            </a:extLst>
          </a:blip>
          <a:srcRect t="3097" r="-3" b="396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7" name="Picture 6" descr="A picture containing clock, drawing&#10;&#10;Description automatically generated">
            <a:extLst>
              <a:ext uri="{FF2B5EF4-FFF2-40B4-BE49-F238E27FC236}">
                <a16:creationId xmlns:a16="http://schemas.microsoft.com/office/drawing/2014/main" id="{5518DA54-614F-444E-A127-544A6B8684A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1105923" y="5694075"/>
            <a:ext cx="917201" cy="1006373"/>
          </a:xfrm>
          <a:prstGeom prst="rect">
            <a:avLst/>
          </a:prstGeom>
        </p:spPr>
      </p:pic>
      <p:sp>
        <p:nvSpPr>
          <p:cNvPr id="13" name="Subtitle 2">
            <a:extLst>
              <a:ext uri="{FF2B5EF4-FFF2-40B4-BE49-F238E27FC236}">
                <a16:creationId xmlns:a16="http://schemas.microsoft.com/office/drawing/2014/main" id="{D934B5F8-4AD5-4401-9691-0F015F0B2252}"/>
              </a:ext>
            </a:extLst>
          </p:cNvPr>
          <p:cNvSpPr txBox="1">
            <a:spLocks/>
          </p:cNvSpPr>
          <p:nvPr/>
        </p:nvSpPr>
        <p:spPr>
          <a:xfrm>
            <a:off x="9043663" y="6335839"/>
            <a:ext cx="2108886" cy="40439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t>Template provided by:</a:t>
            </a:r>
          </a:p>
        </p:txBody>
      </p:sp>
    </p:spTree>
    <p:extLst>
      <p:ext uri="{BB962C8B-B14F-4D97-AF65-F5344CB8AC3E}">
        <p14:creationId xmlns:p14="http://schemas.microsoft.com/office/powerpoint/2010/main" val="259427787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ECCF5-B9A3-4641-9BB0-5519D6EA3977}"/>
              </a:ext>
            </a:extLst>
          </p:cNvPr>
          <p:cNvSpPr>
            <a:spLocks noGrp="1"/>
          </p:cNvSpPr>
          <p:nvPr>
            <p:ph type="title"/>
          </p:nvPr>
        </p:nvSpPr>
        <p:spPr/>
        <p:txBody>
          <a:bodyPr/>
          <a:lstStyle/>
          <a:p>
            <a:r>
              <a:rPr lang="en-US" dirty="0"/>
              <a:t>Instructions for Use of this PPT Template – Delete this slide prior to presentation</a:t>
            </a:r>
          </a:p>
        </p:txBody>
      </p:sp>
      <p:sp>
        <p:nvSpPr>
          <p:cNvPr id="3" name="Content Placeholder 2">
            <a:extLst>
              <a:ext uri="{FF2B5EF4-FFF2-40B4-BE49-F238E27FC236}">
                <a16:creationId xmlns:a16="http://schemas.microsoft.com/office/drawing/2014/main" id="{0D359673-B3FF-4B2E-9111-01BBA9C83333}"/>
              </a:ext>
            </a:extLst>
          </p:cNvPr>
          <p:cNvSpPr>
            <a:spLocks noGrp="1"/>
          </p:cNvSpPr>
          <p:nvPr>
            <p:ph idx="1"/>
          </p:nvPr>
        </p:nvSpPr>
        <p:spPr>
          <a:xfrm>
            <a:off x="838201" y="1825625"/>
            <a:ext cx="7527324" cy="4351338"/>
          </a:xfrm>
        </p:spPr>
        <p:txBody>
          <a:bodyPr/>
          <a:lstStyle/>
          <a:p>
            <a:r>
              <a:rPr lang="en-US" dirty="0"/>
              <a:t>Edit these slides based on changes made by the </a:t>
            </a:r>
            <a:br>
              <a:rPr lang="en-US" dirty="0"/>
            </a:br>
            <a:r>
              <a:rPr lang="en-US" dirty="0"/>
              <a:t>Exercise Planning Team to the Situation Manual </a:t>
            </a:r>
            <a:br>
              <a:rPr lang="en-US" dirty="0"/>
            </a:br>
            <a:r>
              <a:rPr lang="en-US" dirty="0"/>
              <a:t>Template.</a:t>
            </a:r>
          </a:p>
          <a:p>
            <a:r>
              <a:rPr lang="en-US" dirty="0"/>
              <a:t>Language and information included here is </a:t>
            </a:r>
            <a:br>
              <a:rPr lang="en-US" dirty="0"/>
            </a:br>
            <a:r>
              <a:rPr lang="en-US" dirty="0"/>
              <a:t>based on the template design and template </a:t>
            </a:r>
            <a:br>
              <a:rPr lang="en-US" dirty="0"/>
            </a:br>
            <a:r>
              <a:rPr lang="en-US" dirty="0"/>
              <a:t>sample language.</a:t>
            </a:r>
          </a:p>
        </p:txBody>
      </p:sp>
      <p:sp>
        <p:nvSpPr>
          <p:cNvPr id="4" name="TextBox 3">
            <a:extLst>
              <a:ext uri="{FF2B5EF4-FFF2-40B4-BE49-F238E27FC236}">
                <a16:creationId xmlns:a16="http://schemas.microsoft.com/office/drawing/2014/main" id="{F1964E46-E62D-C148-8130-669DAC59A7C6}"/>
              </a:ext>
            </a:extLst>
          </p:cNvPr>
          <p:cNvSpPr txBox="1"/>
          <p:nvPr/>
        </p:nvSpPr>
        <p:spPr>
          <a:xfrm>
            <a:off x="8478981" y="1825625"/>
            <a:ext cx="3225338" cy="3354765"/>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Helpful hints are included in these call-out boxes. Delete these prior to your presentation.</a:t>
            </a:r>
          </a:p>
          <a:p>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40044583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77220-AACF-447F-B0C6-5B3D7E3225C5}"/>
              </a:ext>
            </a:extLst>
          </p:cNvPr>
          <p:cNvSpPr>
            <a:spLocks noGrp="1"/>
          </p:cNvSpPr>
          <p:nvPr>
            <p:ph type="title"/>
          </p:nvPr>
        </p:nvSpPr>
        <p:spPr/>
        <p:txBody>
          <a:bodyPr/>
          <a:lstStyle/>
          <a:p>
            <a:r>
              <a:rPr lang="en-US" dirty="0"/>
              <a:t>Welcome and Introductions</a:t>
            </a:r>
          </a:p>
        </p:txBody>
      </p:sp>
      <p:sp>
        <p:nvSpPr>
          <p:cNvPr id="3" name="Content Placeholder 2">
            <a:extLst>
              <a:ext uri="{FF2B5EF4-FFF2-40B4-BE49-F238E27FC236}">
                <a16:creationId xmlns:a16="http://schemas.microsoft.com/office/drawing/2014/main" id="{33B63F44-FAB1-4568-80A9-B4ACD9C7C02B}"/>
              </a:ext>
            </a:extLst>
          </p:cNvPr>
          <p:cNvSpPr>
            <a:spLocks noGrp="1"/>
          </p:cNvSpPr>
          <p:nvPr>
            <p:ph idx="1"/>
          </p:nvPr>
        </p:nvSpPr>
        <p:spPr>
          <a:xfrm>
            <a:off x="865094" y="1825625"/>
            <a:ext cx="10515600" cy="4351338"/>
          </a:xfrm>
        </p:spPr>
        <p:txBody>
          <a:bodyPr/>
          <a:lstStyle/>
          <a:p>
            <a:r>
              <a:rPr lang="en-US" dirty="0"/>
              <a:t>Name</a:t>
            </a:r>
          </a:p>
          <a:p>
            <a:r>
              <a:rPr lang="en-US" dirty="0"/>
              <a:t>Agency / Facility</a:t>
            </a:r>
          </a:p>
          <a:p>
            <a:r>
              <a:rPr lang="en-US" dirty="0"/>
              <a:t>Position / Role</a:t>
            </a:r>
          </a:p>
          <a:p>
            <a:endParaRPr lang="en-US" dirty="0"/>
          </a:p>
          <a:p>
            <a:endParaRPr lang="en-US" dirty="0"/>
          </a:p>
          <a:p>
            <a:endParaRPr lang="en-US" dirty="0"/>
          </a:p>
          <a:p>
            <a:pPr marL="0" indent="0">
              <a:buNone/>
            </a:pPr>
            <a:endParaRPr lang="en-US" dirty="0"/>
          </a:p>
        </p:txBody>
      </p:sp>
      <p:sp>
        <p:nvSpPr>
          <p:cNvPr id="4" name="TextBox 3">
            <a:extLst>
              <a:ext uri="{FF2B5EF4-FFF2-40B4-BE49-F238E27FC236}">
                <a16:creationId xmlns:a16="http://schemas.microsoft.com/office/drawing/2014/main" id="{A6C92150-7C38-3E42-B203-D336C2EF346D}"/>
              </a:ext>
            </a:extLst>
          </p:cNvPr>
          <p:cNvSpPr txBox="1"/>
          <p:nvPr/>
        </p:nvSpPr>
        <p:spPr>
          <a:xfrm>
            <a:off x="8445730" y="1313411"/>
            <a:ext cx="3225338" cy="2616101"/>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Add coalition or jurisdiction logo or seal to customize</a:t>
            </a:r>
          </a:p>
          <a:p>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1526281870"/>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BEE3D-5446-43EF-83CC-9411A038BEA2}"/>
              </a:ext>
            </a:extLst>
          </p:cNvPr>
          <p:cNvSpPr>
            <a:spLocks noGrp="1"/>
          </p:cNvSpPr>
          <p:nvPr>
            <p:ph type="title"/>
          </p:nvPr>
        </p:nvSpPr>
        <p:spPr>
          <a:xfrm>
            <a:off x="838200" y="92982"/>
            <a:ext cx="10515600" cy="1325563"/>
          </a:xfrm>
        </p:spPr>
        <p:txBody>
          <a:bodyPr/>
          <a:lstStyle/>
          <a:p>
            <a:r>
              <a:rPr lang="en-US" dirty="0"/>
              <a:t>Agenda</a:t>
            </a:r>
          </a:p>
        </p:txBody>
      </p:sp>
      <p:graphicFrame>
        <p:nvGraphicFramePr>
          <p:cNvPr id="4" name="Table 4">
            <a:extLst>
              <a:ext uri="{FF2B5EF4-FFF2-40B4-BE49-F238E27FC236}">
                <a16:creationId xmlns:a16="http://schemas.microsoft.com/office/drawing/2014/main" id="{741F872F-32F9-453D-B196-E6FAAB7BA12B}"/>
              </a:ext>
            </a:extLst>
          </p:cNvPr>
          <p:cNvGraphicFramePr>
            <a:graphicFrameLocks noGrp="1"/>
          </p:cNvGraphicFramePr>
          <p:nvPr>
            <p:ph idx="1"/>
            <p:extLst>
              <p:ext uri="{D42A27DB-BD31-4B8C-83A1-F6EECF244321}">
                <p14:modId xmlns:p14="http://schemas.microsoft.com/office/powerpoint/2010/main" val="2026321991"/>
              </p:ext>
            </p:extLst>
          </p:nvPr>
        </p:nvGraphicFramePr>
        <p:xfrm>
          <a:off x="740229" y="1418545"/>
          <a:ext cx="10515600" cy="3606800"/>
        </p:xfrm>
        <a:graphic>
          <a:graphicData uri="http://schemas.openxmlformats.org/drawingml/2006/table">
            <a:tbl>
              <a:tblPr firstRow="1" bandRow="1">
                <a:tableStyleId>{5C22544A-7EE6-4342-B048-85BDC9FD1C3A}</a:tableStyleId>
              </a:tblPr>
              <a:tblGrid>
                <a:gridCol w="2978331">
                  <a:extLst>
                    <a:ext uri="{9D8B030D-6E8A-4147-A177-3AD203B41FA5}">
                      <a16:colId xmlns:a16="http://schemas.microsoft.com/office/drawing/2014/main" val="1296148395"/>
                    </a:ext>
                  </a:extLst>
                </a:gridCol>
                <a:gridCol w="7537269">
                  <a:extLst>
                    <a:ext uri="{9D8B030D-6E8A-4147-A177-3AD203B41FA5}">
                      <a16:colId xmlns:a16="http://schemas.microsoft.com/office/drawing/2014/main" val="1371793541"/>
                    </a:ext>
                  </a:extLst>
                </a:gridCol>
              </a:tblGrid>
              <a:tr h="370840">
                <a:tc>
                  <a:txBody>
                    <a:bodyPr/>
                    <a:lstStyle/>
                    <a:p>
                      <a:r>
                        <a:rPr lang="en-US" dirty="0"/>
                        <a:t>Time</a:t>
                      </a:r>
                    </a:p>
                  </a:txBody>
                  <a:tcPr/>
                </a:tc>
                <a:tc>
                  <a:txBody>
                    <a:bodyPr/>
                    <a:lstStyle/>
                    <a:p>
                      <a:r>
                        <a:rPr lang="en-US" dirty="0"/>
                        <a:t>Topic</a:t>
                      </a:r>
                    </a:p>
                  </a:txBody>
                  <a:tcPr/>
                </a:tc>
                <a:extLst>
                  <a:ext uri="{0D108BD9-81ED-4DB2-BD59-A6C34878D82A}">
                    <a16:rowId xmlns:a16="http://schemas.microsoft.com/office/drawing/2014/main" val="332578226"/>
                  </a:ext>
                </a:extLst>
              </a:tr>
              <a:tr h="370840">
                <a:tc>
                  <a:txBody>
                    <a:bodyPr/>
                    <a:lstStyle/>
                    <a:p>
                      <a:r>
                        <a:rPr lang="en-US" dirty="0"/>
                        <a:t>8:00 AM – 8:30 AM</a:t>
                      </a:r>
                    </a:p>
                  </a:txBody>
                  <a:tcPr/>
                </a:tc>
                <a:tc>
                  <a:txBody>
                    <a:bodyPr/>
                    <a:lstStyle/>
                    <a:p>
                      <a:r>
                        <a:rPr lang="en-US" dirty="0"/>
                        <a:t>Introductions and opening remarks</a:t>
                      </a:r>
                    </a:p>
                  </a:txBody>
                  <a:tcPr/>
                </a:tc>
                <a:extLst>
                  <a:ext uri="{0D108BD9-81ED-4DB2-BD59-A6C34878D82A}">
                    <a16:rowId xmlns:a16="http://schemas.microsoft.com/office/drawing/2014/main" val="4294255233"/>
                  </a:ext>
                </a:extLst>
              </a:tr>
              <a:tr h="370840">
                <a:tc>
                  <a:txBody>
                    <a:bodyPr/>
                    <a:lstStyle/>
                    <a:p>
                      <a:r>
                        <a:rPr lang="en-US" dirty="0"/>
                        <a:t>8:30 AM – 9:00 AM</a:t>
                      </a:r>
                    </a:p>
                  </a:txBody>
                  <a:tcPr/>
                </a:tc>
                <a:tc>
                  <a:txBody>
                    <a:bodyPr/>
                    <a:lstStyle/>
                    <a:p>
                      <a:pPr lvl="0"/>
                      <a:r>
                        <a:rPr lang="en-US" sz="1800" kern="1200" dirty="0">
                          <a:solidFill>
                            <a:schemeClr val="dk1"/>
                          </a:solidFill>
                          <a:effectLst/>
                          <a:latin typeface="+mn-lt"/>
                          <a:ea typeface="+mn-ea"/>
                          <a:cs typeface="+mn-cs"/>
                        </a:rPr>
                        <a:t>Overview of the HCC Chemical Emergency Surge Annex/ process during a large-scale chemical incident</a:t>
                      </a:r>
                    </a:p>
                  </a:txBody>
                  <a:tcPr/>
                </a:tc>
                <a:extLst>
                  <a:ext uri="{0D108BD9-81ED-4DB2-BD59-A6C34878D82A}">
                    <a16:rowId xmlns:a16="http://schemas.microsoft.com/office/drawing/2014/main" val="3791145673"/>
                  </a:ext>
                </a:extLst>
              </a:tr>
              <a:tr h="370840">
                <a:tc>
                  <a:txBody>
                    <a:bodyPr/>
                    <a:lstStyle/>
                    <a:p>
                      <a:r>
                        <a:rPr lang="en-US" dirty="0"/>
                        <a:t>9:00 AM – 9:40 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Module 1 – </a:t>
                      </a:r>
                      <a:r>
                        <a:rPr lang="en-US" sz="1800" kern="1200" dirty="0">
                          <a:solidFill>
                            <a:schemeClr val="tx1"/>
                          </a:solidFill>
                          <a:effectLst/>
                          <a:latin typeface="+mn-lt"/>
                          <a:ea typeface="+mn-ea"/>
                          <a:cs typeface="+mn-cs"/>
                        </a:rPr>
                        <a:t>Initial Recognition and Response</a:t>
                      </a:r>
                    </a:p>
                  </a:txBody>
                  <a:tcPr/>
                </a:tc>
                <a:extLst>
                  <a:ext uri="{0D108BD9-81ED-4DB2-BD59-A6C34878D82A}">
                    <a16:rowId xmlns:a16="http://schemas.microsoft.com/office/drawing/2014/main" val="512851383"/>
                  </a:ext>
                </a:extLst>
              </a:tr>
              <a:tr h="370840">
                <a:tc>
                  <a:txBody>
                    <a:bodyPr/>
                    <a:lstStyle/>
                    <a:p>
                      <a:r>
                        <a:rPr lang="en-US" dirty="0"/>
                        <a:t>9:40 AM – 10:00 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Module 2 – Community Coordination and Collaboration</a:t>
                      </a:r>
                    </a:p>
                  </a:txBody>
                  <a:tcPr/>
                </a:tc>
                <a:extLst>
                  <a:ext uri="{0D108BD9-81ED-4DB2-BD59-A6C34878D82A}">
                    <a16:rowId xmlns:a16="http://schemas.microsoft.com/office/drawing/2014/main" val="1979334200"/>
                  </a:ext>
                </a:extLst>
              </a:tr>
              <a:tr h="370840">
                <a:tc>
                  <a:txBody>
                    <a:bodyPr/>
                    <a:lstStyle/>
                    <a:p>
                      <a:r>
                        <a:rPr lang="en-US" dirty="0"/>
                        <a:t>10:00 AM – 10:10 AM</a:t>
                      </a:r>
                    </a:p>
                  </a:txBody>
                  <a:tcPr/>
                </a:tc>
                <a:tc>
                  <a:txBody>
                    <a:bodyPr/>
                    <a:lstStyle/>
                    <a:p>
                      <a:r>
                        <a:rPr lang="en-US" dirty="0"/>
                        <a:t>BREAK</a:t>
                      </a:r>
                    </a:p>
                  </a:txBody>
                  <a:tcPr/>
                </a:tc>
                <a:extLst>
                  <a:ext uri="{0D108BD9-81ED-4DB2-BD59-A6C34878D82A}">
                    <a16:rowId xmlns:a16="http://schemas.microsoft.com/office/drawing/2014/main" val="2401571652"/>
                  </a:ext>
                </a:extLst>
              </a:tr>
              <a:tr h="370840">
                <a:tc>
                  <a:txBody>
                    <a:bodyPr/>
                    <a:lstStyle/>
                    <a:p>
                      <a:r>
                        <a:rPr lang="en-US" dirty="0"/>
                        <a:t>10:10 AM – 10:30 AM</a:t>
                      </a:r>
                    </a:p>
                  </a:txBody>
                  <a:tcPr/>
                </a:tc>
                <a:tc>
                  <a:txBody>
                    <a:bodyPr/>
                    <a:lstStyle/>
                    <a:p>
                      <a:r>
                        <a:rPr lang="en-US" dirty="0"/>
                        <a:t>Module 2 (continued)</a:t>
                      </a:r>
                    </a:p>
                  </a:txBody>
                  <a:tcPr/>
                </a:tc>
                <a:extLst>
                  <a:ext uri="{0D108BD9-81ED-4DB2-BD59-A6C34878D82A}">
                    <a16:rowId xmlns:a16="http://schemas.microsoft.com/office/drawing/2014/main" val="1894469049"/>
                  </a:ext>
                </a:extLst>
              </a:tr>
              <a:tr h="370840">
                <a:tc>
                  <a:txBody>
                    <a:bodyPr/>
                    <a:lstStyle/>
                    <a:p>
                      <a:r>
                        <a:rPr lang="en-US" dirty="0"/>
                        <a:t>10:30 AM – 11:10 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Module 3 – Ongoing </a:t>
                      </a:r>
                      <a:r>
                        <a:rPr lang="en-US" sz="1800" kern="1200" dirty="0">
                          <a:solidFill>
                            <a:schemeClr val="tx1"/>
                          </a:solidFill>
                          <a:effectLst/>
                          <a:latin typeface="+mn-lt"/>
                          <a:ea typeface="+mn-ea"/>
                          <a:cs typeface="+mn-cs"/>
                        </a:rPr>
                        <a:t>Healthcare Coordination</a:t>
                      </a:r>
                    </a:p>
                  </a:txBody>
                  <a:tcPr/>
                </a:tc>
                <a:extLst>
                  <a:ext uri="{0D108BD9-81ED-4DB2-BD59-A6C34878D82A}">
                    <a16:rowId xmlns:a16="http://schemas.microsoft.com/office/drawing/2014/main" val="1169454942"/>
                  </a:ext>
                </a:extLst>
              </a:tr>
              <a:tr h="370840">
                <a:tc>
                  <a:txBody>
                    <a:bodyPr/>
                    <a:lstStyle/>
                    <a:p>
                      <a:r>
                        <a:rPr lang="en-US" dirty="0"/>
                        <a:t>11:10 AM – 11:50 AM</a:t>
                      </a:r>
                    </a:p>
                  </a:txBody>
                  <a:tcPr/>
                </a:tc>
                <a:tc>
                  <a:txBody>
                    <a:bodyPr/>
                    <a:lstStyle/>
                    <a:p>
                      <a:r>
                        <a:rPr lang="en-US" dirty="0"/>
                        <a:t>Wrap up and hotwash</a:t>
                      </a:r>
                    </a:p>
                  </a:txBody>
                  <a:tcPr/>
                </a:tc>
                <a:extLst>
                  <a:ext uri="{0D108BD9-81ED-4DB2-BD59-A6C34878D82A}">
                    <a16:rowId xmlns:a16="http://schemas.microsoft.com/office/drawing/2014/main" val="512440236"/>
                  </a:ext>
                </a:extLst>
              </a:tr>
            </a:tbl>
          </a:graphicData>
        </a:graphic>
      </p:graphicFrame>
    </p:spTree>
    <p:extLst>
      <p:ext uri="{BB962C8B-B14F-4D97-AF65-F5344CB8AC3E}">
        <p14:creationId xmlns:p14="http://schemas.microsoft.com/office/powerpoint/2010/main" val="3647993953"/>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EC07-1EBF-4267-A375-FD71EE5E0D97}"/>
              </a:ext>
            </a:extLst>
          </p:cNvPr>
          <p:cNvSpPr>
            <a:spLocks noGrp="1"/>
          </p:cNvSpPr>
          <p:nvPr>
            <p:ph type="title"/>
          </p:nvPr>
        </p:nvSpPr>
        <p:spPr/>
        <p:txBody>
          <a:bodyPr/>
          <a:lstStyle/>
          <a:p>
            <a:r>
              <a:rPr lang="en-US" dirty="0"/>
              <a:t>Administrative Details</a:t>
            </a:r>
          </a:p>
        </p:txBody>
      </p:sp>
      <p:sp>
        <p:nvSpPr>
          <p:cNvPr id="3" name="Content Placeholder 2">
            <a:extLst>
              <a:ext uri="{FF2B5EF4-FFF2-40B4-BE49-F238E27FC236}">
                <a16:creationId xmlns:a16="http://schemas.microsoft.com/office/drawing/2014/main" id="{B4489C94-3CAA-457C-88D5-015EEBFDC586}"/>
              </a:ext>
            </a:extLst>
          </p:cNvPr>
          <p:cNvSpPr>
            <a:spLocks noGrp="1"/>
          </p:cNvSpPr>
          <p:nvPr>
            <p:ph idx="1"/>
          </p:nvPr>
        </p:nvSpPr>
        <p:spPr/>
        <p:txBody>
          <a:bodyPr/>
          <a:lstStyle/>
          <a:p>
            <a:r>
              <a:rPr lang="en-US" dirty="0"/>
              <a:t>Restrooms</a:t>
            </a:r>
          </a:p>
          <a:p>
            <a:r>
              <a:rPr lang="en-US" dirty="0"/>
              <a:t>Fire Exits</a:t>
            </a:r>
          </a:p>
          <a:p>
            <a:r>
              <a:rPr lang="en-US" dirty="0"/>
              <a:t>Cell Phone Use</a:t>
            </a:r>
          </a:p>
          <a:p>
            <a:r>
              <a:rPr lang="en-US" dirty="0"/>
              <a:t>Materials</a:t>
            </a:r>
          </a:p>
        </p:txBody>
      </p:sp>
    </p:spTree>
    <p:extLst>
      <p:ext uri="{BB962C8B-B14F-4D97-AF65-F5344CB8AC3E}">
        <p14:creationId xmlns:p14="http://schemas.microsoft.com/office/powerpoint/2010/main" val="2898421201"/>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DF7CA-9DC9-4797-A1BA-16BE459016B0}"/>
              </a:ext>
            </a:extLst>
          </p:cNvPr>
          <p:cNvSpPr>
            <a:spLocks noGrp="1"/>
          </p:cNvSpPr>
          <p:nvPr>
            <p:ph type="title"/>
          </p:nvPr>
        </p:nvSpPr>
        <p:spPr>
          <a:xfrm>
            <a:off x="190500" y="-12152"/>
            <a:ext cx="12001500" cy="1325563"/>
          </a:xfrm>
        </p:spPr>
        <p:txBody>
          <a:bodyPr>
            <a:normAutofit/>
          </a:bodyPr>
          <a:lstStyle/>
          <a:p>
            <a:r>
              <a:rPr lang="en-US" sz="4200" dirty="0"/>
              <a:t>Introduction to HCC Chemical Emergency Surge Annex</a:t>
            </a:r>
          </a:p>
        </p:txBody>
      </p:sp>
      <p:sp>
        <p:nvSpPr>
          <p:cNvPr id="3" name="Content Placeholder 2">
            <a:extLst>
              <a:ext uri="{FF2B5EF4-FFF2-40B4-BE49-F238E27FC236}">
                <a16:creationId xmlns:a16="http://schemas.microsoft.com/office/drawing/2014/main" id="{1646559B-46F7-435A-AD7B-D962C973C4B8}"/>
              </a:ext>
            </a:extLst>
          </p:cNvPr>
          <p:cNvSpPr>
            <a:spLocks noGrp="1"/>
          </p:cNvSpPr>
          <p:nvPr>
            <p:ph idx="1"/>
          </p:nvPr>
        </p:nvSpPr>
        <p:spPr/>
        <p:txBody>
          <a:bodyPr/>
          <a:lstStyle/>
          <a:p>
            <a:pPr marL="0" indent="0">
              <a:buNone/>
            </a:pPr>
            <a:r>
              <a:rPr lang="en-US" dirty="0">
                <a:solidFill>
                  <a:srgbClr val="002F80"/>
                </a:solidFill>
              </a:rPr>
              <a:t>Goal</a:t>
            </a:r>
            <a:r>
              <a:rPr lang="en-US" dirty="0">
                <a:solidFill>
                  <a:srgbClr val="FF0000"/>
                </a:solidFill>
              </a:rPr>
              <a:t>       </a:t>
            </a:r>
            <a:r>
              <a:rPr lang="en-US" dirty="0">
                <a:solidFill>
                  <a:srgbClr val="FF0000"/>
                </a:solidFill>
                <a:highlight>
                  <a:srgbClr val="FFFF00"/>
                </a:highlight>
              </a:rPr>
              <a:t>REVIEW YELLOW BOX</a:t>
            </a:r>
            <a:endParaRPr lang="en-US" dirty="0">
              <a:solidFill>
                <a:srgbClr val="002F80"/>
              </a:solidFill>
              <a:highlight>
                <a:srgbClr val="FFFF00"/>
              </a:highlight>
            </a:endParaRPr>
          </a:p>
          <a:p>
            <a:pPr marL="0" indent="0">
              <a:buNone/>
            </a:pPr>
            <a:endParaRPr lang="en-US" dirty="0"/>
          </a:p>
          <a:p>
            <a:pPr marL="0" indent="0">
              <a:buNone/>
            </a:pPr>
            <a:r>
              <a:rPr lang="en-US" dirty="0">
                <a:solidFill>
                  <a:srgbClr val="002F80"/>
                </a:solidFill>
              </a:rPr>
              <a:t>Scope</a:t>
            </a:r>
          </a:p>
          <a:p>
            <a:pPr marL="0" indent="0">
              <a:buNone/>
            </a:pPr>
            <a:endParaRPr lang="en-US" dirty="0"/>
          </a:p>
          <a:p>
            <a:pPr marL="0" indent="0">
              <a:buNone/>
            </a:pPr>
            <a:r>
              <a:rPr lang="en-US" dirty="0">
                <a:solidFill>
                  <a:srgbClr val="002F80"/>
                </a:solidFill>
              </a:rPr>
              <a:t>Purpose</a:t>
            </a:r>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DF83B567-FAA6-EA4B-81F2-5CBF5F063F7D}"/>
              </a:ext>
            </a:extLst>
          </p:cNvPr>
          <p:cNvSpPr txBox="1"/>
          <p:nvPr/>
        </p:nvSpPr>
        <p:spPr>
          <a:xfrm>
            <a:off x="8445730" y="1313411"/>
            <a:ext cx="3225338" cy="5201424"/>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Slides 6-8 describe the HCC Chemical Emergency Surge Annex and must be filled in by the Exercise Planning Team based on the specific information in the HCC annex. Feel free to add additional slides to the briefing.</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81518416"/>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FAFF2-9163-465F-81BD-C84D32A68A70}"/>
              </a:ext>
            </a:extLst>
          </p:cNvPr>
          <p:cNvSpPr>
            <a:spLocks noGrp="1"/>
          </p:cNvSpPr>
          <p:nvPr>
            <p:ph type="title"/>
          </p:nvPr>
        </p:nvSpPr>
        <p:spPr/>
        <p:txBody>
          <a:bodyPr/>
          <a:lstStyle/>
          <a:p>
            <a:r>
              <a:rPr lang="en-US" dirty="0"/>
              <a:t>Planning Assumptions</a:t>
            </a:r>
          </a:p>
        </p:txBody>
      </p:sp>
      <p:sp>
        <p:nvSpPr>
          <p:cNvPr id="3" name="Content Placeholder 2">
            <a:extLst>
              <a:ext uri="{FF2B5EF4-FFF2-40B4-BE49-F238E27FC236}">
                <a16:creationId xmlns:a16="http://schemas.microsoft.com/office/drawing/2014/main" id="{1CBF7442-44ED-499C-8993-B4B69928EC15}"/>
              </a:ext>
            </a:extLst>
          </p:cNvPr>
          <p:cNvSpPr>
            <a:spLocks noGrp="1"/>
          </p:cNvSpPr>
          <p:nvPr>
            <p:ph idx="1"/>
          </p:nvPr>
        </p:nvSpPr>
        <p:spPr/>
        <p:txBody>
          <a:bodyPr/>
          <a:lstStyle/>
          <a:p>
            <a:r>
              <a:rPr lang="en-US" dirty="0"/>
              <a:t>Add Assumptions</a:t>
            </a:r>
          </a:p>
          <a:p>
            <a:r>
              <a:rPr lang="en-US" dirty="0"/>
              <a:t>Add Assumptions</a:t>
            </a:r>
          </a:p>
          <a:p>
            <a:endParaRPr lang="en-US" dirty="0"/>
          </a:p>
          <a:p>
            <a:endParaRPr lang="en-US" dirty="0"/>
          </a:p>
        </p:txBody>
      </p:sp>
      <p:sp>
        <p:nvSpPr>
          <p:cNvPr id="4" name="TextBox 3">
            <a:extLst>
              <a:ext uri="{FF2B5EF4-FFF2-40B4-BE49-F238E27FC236}">
                <a16:creationId xmlns:a16="http://schemas.microsoft.com/office/drawing/2014/main" id="{B49AF833-439E-6A4F-BBED-095A26CA40DE}"/>
              </a:ext>
            </a:extLst>
          </p:cNvPr>
          <p:cNvSpPr txBox="1"/>
          <p:nvPr/>
        </p:nvSpPr>
        <p:spPr>
          <a:xfrm>
            <a:off x="6716684" y="975539"/>
            <a:ext cx="4954384" cy="5570756"/>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To be completed by the Exercise Planning Team.</a:t>
            </a:r>
          </a:p>
          <a:p>
            <a:pPr algn="ctr"/>
            <a:endParaRPr lang="en-US" sz="2400" dirty="0"/>
          </a:p>
          <a:p>
            <a:pPr algn="ctr"/>
            <a:r>
              <a:rPr lang="en-US" sz="2400" dirty="0"/>
              <a:t> The plans may be in evolution / draft at this point – the attendees should understand that this exercise is designed to help explore, validate, and deconflict the chemical emergency plans in place. We don’t expect to have all the answers at this point. </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3548347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7EB32-E71B-4B7B-8B2E-B1E63F70E971}"/>
              </a:ext>
            </a:extLst>
          </p:cNvPr>
          <p:cNvSpPr>
            <a:spLocks noGrp="1"/>
          </p:cNvSpPr>
          <p:nvPr>
            <p:ph type="title"/>
          </p:nvPr>
        </p:nvSpPr>
        <p:spPr/>
        <p:txBody>
          <a:bodyPr/>
          <a:lstStyle/>
          <a:p>
            <a:r>
              <a:rPr lang="en-US" dirty="0"/>
              <a:t>Triggers or Coalition-Specific Response Steps</a:t>
            </a:r>
          </a:p>
        </p:txBody>
      </p:sp>
      <p:sp>
        <p:nvSpPr>
          <p:cNvPr id="3" name="Content Placeholder 2">
            <a:extLst>
              <a:ext uri="{FF2B5EF4-FFF2-40B4-BE49-F238E27FC236}">
                <a16:creationId xmlns:a16="http://schemas.microsoft.com/office/drawing/2014/main" id="{B924D4E0-F237-4F63-B316-635652BB462E}"/>
              </a:ext>
            </a:extLst>
          </p:cNvPr>
          <p:cNvSpPr>
            <a:spLocks noGrp="1"/>
          </p:cNvSpPr>
          <p:nvPr>
            <p:ph idx="1"/>
          </p:nvPr>
        </p:nvSpPr>
        <p:spPr/>
        <p:txBody>
          <a:bodyPr/>
          <a:lstStyle/>
          <a:p>
            <a:r>
              <a:rPr lang="en-US" dirty="0"/>
              <a:t>Insert Triggers</a:t>
            </a:r>
          </a:p>
          <a:p>
            <a:r>
              <a:rPr lang="en-US" dirty="0"/>
              <a:t>Specific Response Steps</a:t>
            </a:r>
          </a:p>
        </p:txBody>
      </p:sp>
      <p:sp>
        <p:nvSpPr>
          <p:cNvPr id="5" name="TextBox 4">
            <a:extLst>
              <a:ext uri="{FF2B5EF4-FFF2-40B4-BE49-F238E27FC236}">
                <a16:creationId xmlns:a16="http://schemas.microsoft.com/office/drawing/2014/main" id="{CE4C888C-0FFE-2B48-975C-A66C0E4A1342}"/>
              </a:ext>
            </a:extLst>
          </p:cNvPr>
          <p:cNvSpPr txBox="1"/>
          <p:nvPr/>
        </p:nvSpPr>
        <p:spPr>
          <a:xfrm>
            <a:off x="6749935" y="1690688"/>
            <a:ext cx="4954384" cy="4093428"/>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To be completed by the Exercise Planning Team.</a:t>
            </a:r>
          </a:p>
          <a:p>
            <a:pPr algn="ctr"/>
            <a:endParaRPr lang="en-US" sz="2400" dirty="0"/>
          </a:p>
          <a:p>
            <a:pPr algn="ctr"/>
            <a:r>
              <a:rPr lang="en-US" sz="2400" dirty="0"/>
              <a:t>Describe the thresholds or potential triggers for annex use, as well as the specifics of the response by the coalition members / disciplines. </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3850111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5298-5140-4926-A64B-DB5ED36072B3}"/>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dirty="0"/>
              <a:t>Tabletop Exercise</a:t>
            </a:r>
          </a:p>
        </p:txBody>
      </p:sp>
      <p:sp>
        <p:nvSpPr>
          <p:cNvPr id="4" name="Text Placeholder 3">
            <a:extLst>
              <a:ext uri="{FF2B5EF4-FFF2-40B4-BE49-F238E27FC236}">
                <a16:creationId xmlns:a16="http://schemas.microsoft.com/office/drawing/2014/main" id="{EDFF4EE6-E9D5-41CF-9910-9D11E98D1A0C}"/>
              </a:ext>
            </a:extLst>
          </p:cNvPr>
          <p:cNvSpPr>
            <a:spLocks noGrp="1"/>
          </p:cNvSpPr>
          <p:nvPr>
            <p:ph type="body" idx="1"/>
          </p:nvPr>
        </p:nvSpPr>
        <p:spPr>
          <a:xfrm>
            <a:off x="7464612" y="4750893"/>
            <a:ext cx="4087305" cy="1147863"/>
          </a:xfrm>
        </p:spPr>
        <p:txBody>
          <a:bodyPr vert="horz" lIns="91440" tIns="45720" rIns="91440" bIns="45720" rtlCol="0" anchor="t">
            <a:normAutofit/>
          </a:bodyPr>
          <a:lstStyle/>
          <a:p>
            <a:r>
              <a:rPr lang="en-US" sz="2000" dirty="0">
                <a:solidFill>
                  <a:schemeClr val="tx1"/>
                </a:solidFill>
              </a:rPr>
              <a:t>Chemical Emergency Surge Annex </a:t>
            </a:r>
          </a:p>
        </p:txBody>
      </p:sp>
      <p:sp>
        <p:nvSpPr>
          <p:cNvPr id="44" name="Freeform: Shape 43">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A group of people sitting at a table&#10;&#10;Description automatically generated with medium confidence">
            <a:extLst>
              <a:ext uri="{FF2B5EF4-FFF2-40B4-BE49-F238E27FC236}">
                <a16:creationId xmlns:a16="http://schemas.microsoft.com/office/drawing/2014/main" id="{A19885FC-7DDD-49AF-8828-F2EEDB4DC05E}"/>
              </a:ext>
            </a:extLst>
          </p:cNvPr>
          <p:cNvPicPr>
            <a:picLocks noChangeAspect="1"/>
          </p:cNvPicPr>
          <p:nvPr/>
        </p:nvPicPr>
        <p:blipFill rotWithShape="1">
          <a:blip r:embed="rId3">
            <a:extLst>
              <a:ext uri="{28A0092B-C50C-407E-A947-70E740481C1C}">
                <a14:useLocalDpi xmlns:a14="http://schemas.microsoft.com/office/drawing/2010/main" val="0"/>
              </a:ext>
            </a:extLst>
          </a:blip>
          <a:srcRect l="28279" r="17659"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00923700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65D90-37A2-42EE-A1B7-445718A1BA77}"/>
              </a:ext>
            </a:extLst>
          </p:cNvPr>
          <p:cNvSpPr>
            <a:spLocks noGrp="1"/>
          </p:cNvSpPr>
          <p:nvPr>
            <p:ph type="title"/>
          </p:nvPr>
        </p:nvSpPr>
        <p:spPr>
          <a:xfrm>
            <a:off x="838200" y="274637"/>
            <a:ext cx="10515600" cy="1325563"/>
          </a:xfrm>
        </p:spPr>
        <p:txBody>
          <a:bodyPr/>
          <a:lstStyle/>
          <a:p>
            <a:r>
              <a:rPr lang="en-US" dirty="0"/>
              <a:t>Exercise Scope</a:t>
            </a:r>
          </a:p>
        </p:txBody>
      </p:sp>
      <p:sp>
        <p:nvSpPr>
          <p:cNvPr id="3" name="Content Placeholder 2">
            <a:extLst>
              <a:ext uri="{FF2B5EF4-FFF2-40B4-BE49-F238E27FC236}">
                <a16:creationId xmlns:a16="http://schemas.microsoft.com/office/drawing/2014/main" id="{6B4579F0-8EFF-4250-B1BA-A12E7E244CF6}"/>
              </a:ext>
            </a:extLst>
          </p:cNvPr>
          <p:cNvSpPr>
            <a:spLocks noGrp="1"/>
          </p:cNvSpPr>
          <p:nvPr>
            <p:ph idx="1"/>
          </p:nvPr>
        </p:nvSpPr>
        <p:spPr>
          <a:xfrm>
            <a:off x="838200" y="1600200"/>
            <a:ext cx="11049000" cy="4854390"/>
          </a:xfrm>
        </p:spPr>
        <p:txBody>
          <a:bodyPr>
            <a:normAutofit lnSpcReduction="10000"/>
          </a:bodyPr>
          <a:lstStyle/>
          <a:p>
            <a:r>
              <a:rPr lang="en-US" dirty="0"/>
              <a:t>This TTX is a half-day interactive, discussion-based exercise focusing on impacts to healthcare coalitions (HCCs) and healthcare facilities caused by the accidental release of a hazardous chemical substance.</a:t>
            </a:r>
          </a:p>
          <a:p>
            <a:pPr marL="0" indent="0">
              <a:buNone/>
            </a:pPr>
            <a:endParaRPr lang="en-US" sz="1000" dirty="0"/>
          </a:p>
          <a:p>
            <a:r>
              <a:rPr lang="en-US" dirty="0"/>
              <a:t>The scenario uses an industrial chlorine incident to help jurisdictions anticipate specific issues related to patient surge, decontamination, and medical care needs that may create competing resource and coordination demands.</a:t>
            </a:r>
          </a:p>
          <a:p>
            <a:pPr marL="0" indent="0">
              <a:buNone/>
            </a:pPr>
            <a:endParaRPr lang="en-US" sz="900" dirty="0"/>
          </a:p>
          <a:p>
            <a:r>
              <a:rPr lang="en-US" dirty="0"/>
              <a:t>The objective of this exercise is to focus on the healthcare aspects of the response (e.g., screening/caring for the exposed, or potentially exposed) to test the HCC Chemical Emergency Surge Annex and understand plans and existing gaps at the coalition and coordination level. </a:t>
            </a:r>
          </a:p>
        </p:txBody>
      </p:sp>
    </p:spTree>
    <p:extLst>
      <p:ext uri="{BB962C8B-B14F-4D97-AF65-F5344CB8AC3E}">
        <p14:creationId xmlns:p14="http://schemas.microsoft.com/office/powerpoint/2010/main" val="3525323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4531-3A4C-4B3A-977B-21615C7D6715}"/>
              </a:ext>
            </a:extLst>
          </p:cNvPr>
          <p:cNvSpPr>
            <a:spLocks noGrp="1"/>
          </p:cNvSpPr>
          <p:nvPr>
            <p:ph type="title"/>
          </p:nvPr>
        </p:nvSpPr>
        <p:spPr/>
        <p:txBody>
          <a:bodyPr/>
          <a:lstStyle/>
          <a:p>
            <a:r>
              <a:rPr lang="en-US" dirty="0"/>
              <a:t>HPP Program Capabilities Tested</a:t>
            </a:r>
          </a:p>
        </p:txBody>
      </p:sp>
      <p:sp>
        <p:nvSpPr>
          <p:cNvPr id="3" name="Content Placeholder 2">
            <a:extLst>
              <a:ext uri="{FF2B5EF4-FFF2-40B4-BE49-F238E27FC236}">
                <a16:creationId xmlns:a16="http://schemas.microsoft.com/office/drawing/2014/main" id="{A758B933-0FB3-4F36-9014-4D75CAEAE082}"/>
              </a:ext>
            </a:extLst>
          </p:cNvPr>
          <p:cNvSpPr>
            <a:spLocks noGrp="1"/>
          </p:cNvSpPr>
          <p:nvPr>
            <p:ph idx="1"/>
          </p:nvPr>
        </p:nvSpPr>
        <p:spPr>
          <a:xfrm>
            <a:off x="642848" y="1495425"/>
            <a:ext cx="8018552" cy="4997450"/>
          </a:xfrm>
        </p:spPr>
        <p:txBody>
          <a:bodyPr>
            <a:normAutofit/>
          </a:bodyPr>
          <a:lstStyle/>
          <a:p>
            <a:r>
              <a:rPr lang="en-US" sz="2300" b="1" dirty="0"/>
              <a:t>Capability 2: Healthcare and Medical Response Coordination</a:t>
            </a:r>
          </a:p>
          <a:p>
            <a:pPr lvl="1"/>
            <a:r>
              <a:rPr lang="en-US" sz="2000" b="1" i="1" dirty="0"/>
              <a:t>Objective 1:</a:t>
            </a:r>
            <a:r>
              <a:rPr lang="en-US" sz="2000" dirty="0"/>
              <a:t> Develop and Coordinate Health Care Organization and Health Care Coalition Response Plans</a:t>
            </a:r>
          </a:p>
          <a:p>
            <a:pPr lvl="1"/>
            <a:r>
              <a:rPr lang="en-US" sz="2000" b="1" i="1" dirty="0"/>
              <a:t>Objective 3:</a:t>
            </a:r>
            <a:r>
              <a:rPr lang="en-US" sz="2000" dirty="0"/>
              <a:t> Coordinate Response Strategy, Resources, and Communications</a:t>
            </a:r>
          </a:p>
          <a:p>
            <a:r>
              <a:rPr lang="en-US" sz="2300" b="1" dirty="0"/>
              <a:t>Capability 3: Continuity of Healthcare Service Delivery</a:t>
            </a:r>
          </a:p>
          <a:p>
            <a:pPr lvl="1"/>
            <a:r>
              <a:rPr lang="en-US" sz="2000" b="1" i="1" dirty="0"/>
              <a:t>Objective 3: </a:t>
            </a:r>
            <a:r>
              <a:rPr lang="en-US" sz="2000" dirty="0"/>
              <a:t>Maintain Access to Non-Personnel Resources during an Emergency</a:t>
            </a:r>
          </a:p>
          <a:p>
            <a:pPr lvl="1"/>
            <a:r>
              <a:rPr lang="en-US" sz="2000" b="1" i="1" dirty="0"/>
              <a:t>Objective 5: </a:t>
            </a:r>
            <a:r>
              <a:rPr lang="en-US" sz="2000" dirty="0"/>
              <a:t>Protect Responders’ Safety and Health</a:t>
            </a:r>
          </a:p>
          <a:p>
            <a:pPr lvl="1"/>
            <a:r>
              <a:rPr lang="en-US" sz="2000" b="1" i="1" dirty="0"/>
              <a:t>Objective 6: </a:t>
            </a:r>
            <a:r>
              <a:rPr lang="en-US" sz="2000" dirty="0"/>
              <a:t>Plan for and Coordinate Health Care Evacuations and Relocation</a:t>
            </a:r>
          </a:p>
          <a:p>
            <a:r>
              <a:rPr lang="en-US" sz="2300" b="1" dirty="0">
                <a:effectLst/>
                <a:latin typeface="Calibri" panose="020F0502020204030204" pitchFamily="34" charset="0"/>
                <a:ea typeface="Times New Roman" panose="02020603050405020304" pitchFamily="18" charset="0"/>
                <a:cs typeface="Times New Roman" panose="02020603050405020304" pitchFamily="18" charset="0"/>
              </a:rPr>
              <a:t>Capability 4: Medical Surge</a:t>
            </a:r>
          </a:p>
          <a:p>
            <a:pPr lvl="1"/>
            <a:r>
              <a:rPr lang="en-US" sz="2000" b="1" i="1" dirty="0">
                <a:effectLst/>
                <a:latin typeface="Calibri" panose="020F0502020204030204" pitchFamily="34" charset="0"/>
                <a:ea typeface="Times New Roman" panose="02020603050405020304" pitchFamily="18" charset="0"/>
                <a:cs typeface="Times New Roman" panose="02020603050405020304" pitchFamily="18" charset="0"/>
              </a:rPr>
              <a:t>Objective 1:</a:t>
            </a: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Plan for a Medical Surge</a:t>
            </a:r>
          </a:p>
          <a:p>
            <a:pPr lvl="1"/>
            <a:r>
              <a:rPr lang="en-US" sz="2000" b="1" i="1" dirty="0">
                <a:effectLst/>
                <a:latin typeface="Calibri" panose="020F0502020204030204" pitchFamily="34" charset="0"/>
                <a:ea typeface="Times New Roman" panose="02020603050405020304" pitchFamily="18" charset="0"/>
                <a:cs typeface="Times New Roman" panose="02020603050405020304" pitchFamily="18" charset="0"/>
              </a:rPr>
              <a:t>Objective 2:</a:t>
            </a:r>
            <a:r>
              <a:rPr lang="en-US" sz="2000" b="1" dirty="0">
                <a:effectLst/>
                <a:latin typeface="Calibri" panose="020F0502020204030204" pitchFamily="34" charset="0"/>
                <a:ea typeface="Times New Roman" panose="02020603050405020304" pitchFamily="18" charset="0"/>
                <a:cs typeface="Times New Roman" panose="02020603050405020304" pitchFamily="18" charset="0"/>
              </a:rPr>
              <a:t> </a:t>
            </a:r>
            <a:r>
              <a:rPr lang="en-US" sz="2000" dirty="0">
                <a:effectLst/>
                <a:latin typeface="Calibri" panose="020F0502020204030204" pitchFamily="34" charset="0"/>
                <a:ea typeface="Times New Roman" panose="02020603050405020304" pitchFamily="18" charset="0"/>
                <a:cs typeface="Times New Roman" panose="02020603050405020304" pitchFamily="18" charset="0"/>
              </a:rPr>
              <a:t>Respond to a Medical Surge</a:t>
            </a:r>
          </a:p>
          <a:p>
            <a:pPr lvl="1"/>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2400" dirty="0"/>
          </a:p>
        </p:txBody>
      </p:sp>
      <p:sp>
        <p:nvSpPr>
          <p:cNvPr id="4" name="TextBox 3">
            <a:extLst>
              <a:ext uri="{FF2B5EF4-FFF2-40B4-BE49-F238E27FC236}">
                <a16:creationId xmlns:a16="http://schemas.microsoft.com/office/drawing/2014/main" id="{C5FA425E-261C-3144-B623-B0E2C056E7BF}"/>
              </a:ext>
            </a:extLst>
          </p:cNvPr>
          <p:cNvSpPr txBox="1"/>
          <p:nvPr/>
        </p:nvSpPr>
        <p:spPr>
          <a:xfrm>
            <a:off x="8811490" y="1263535"/>
            <a:ext cx="3225338" cy="2985433"/>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Add or change based on exercise planning at the HCC level. Adjust width of main text box.</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1185930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BC809-BD48-4755-A76A-8480695F45A4}"/>
              </a:ext>
            </a:extLst>
          </p:cNvPr>
          <p:cNvSpPr>
            <a:spLocks noGrp="1"/>
          </p:cNvSpPr>
          <p:nvPr>
            <p:ph type="title"/>
          </p:nvPr>
        </p:nvSpPr>
        <p:spPr>
          <a:xfrm>
            <a:off x="838199" y="18255"/>
            <a:ext cx="10515600" cy="1325563"/>
          </a:xfrm>
        </p:spPr>
        <p:txBody>
          <a:bodyPr/>
          <a:lstStyle/>
          <a:p>
            <a:r>
              <a:rPr lang="en-US" dirty="0"/>
              <a:t>Exercise Objectives</a:t>
            </a:r>
          </a:p>
        </p:txBody>
      </p:sp>
      <p:sp>
        <p:nvSpPr>
          <p:cNvPr id="3" name="Content Placeholder 2">
            <a:extLst>
              <a:ext uri="{FF2B5EF4-FFF2-40B4-BE49-F238E27FC236}">
                <a16:creationId xmlns:a16="http://schemas.microsoft.com/office/drawing/2014/main" id="{F45EE048-0A4B-4C94-A7F6-FD5E9057569F}"/>
              </a:ext>
            </a:extLst>
          </p:cNvPr>
          <p:cNvSpPr>
            <a:spLocks noGrp="1"/>
          </p:cNvSpPr>
          <p:nvPr>
            <p:ph idx="1"/>
          </p:nvPr>
        </p:nvSpPr>
        <p:spPr>
          <a:xfrm>
            <a:off x="838199" y="1546412"/>
            <a:ext cx="7055225" cy="4630551"/>
          </a:xfrm>
        </p:spPr>
        <p:txBody>
          <a:bodyPr>
            <a:normAutofit/>
          </a:bodyPr>
          <a:lstStyle/>
          <a:p>
            <a:pPr marL="342900" marR="0" lvl="0" indent="-342900">
              <a:spcBef>
                <a:spcPts val="600"/>
              </a:spcBef>
              <a:buFont typeface="+mj-lt"/>
              <a:buAutoNum type="arabicPeriod"/>
              <a:tabLst>
                <a:tab pos="457200" algn="l"/>
              </a:tabLst>
            </a:pPr>
            <a:r>
              <a:rPr lang="en-US" sz="2500" dirty="0">
                <a:effectLst/>
                <a:latin typeface="Calibri" panose="020F0502020204030204" pitchFamily="34" charset="0"/>
                <a:ea typeface="Times New Roman" panose="02020603050405020304" pitchFamily="18" charset="0"/>
                <a:cs typeface="Calibri" panose="020F0502020204030204" pitchFamily="34" charset="0"/>
              </a:rPr>
              <a:t>Review existing chemical emergency care assets and identify gaps that may occur during a </a:t>
            </a:r>
            <a:r>
              <a:rPr lang="en-US" sz="2500" dirty="0">
                <a:latin typeface="Calibri" panose="020F0502020204030204" pitchFamily="34" charset="0"/>
                <a:ea typeface="Times New Roman" panose="02020603050405020304" pitchFamily="18" charset="0"/>
                <a:cs typeface="Calibri" panose="020F0502020204030204" pitchFamily="34" charset="0"/>
              </a:rPr>
              <a:t>chlorine explosion mass casualty incident</a:t>
            </a:r>
            <a:r>
              <a:rPr lang="en-US" sz="2500" dirty="0">
                <a:effectLst/>
                <a:latin typeface="Calibri" panose="020F0502020204030204" pitchFamily="34" charset="0"/>
                <a:ea typeface="Times New Roman" panose="02020603050405020304" pitchFamily="18" charset="0"/>
                <a:cs typeface="Calibri" panose="020F0502020204030204" pitchFamily="34" charset="0"/>
              </a:rPr>
              <a:t>.</a:t>
            </a:r>
          </a:p>
          <a:p>
            <a:pPr marL="342900" marR="0" lvl="0" indent="-342900">
              <a:spcBef>
                <a:spcPts val="0"/>
              </a:spcBef>
              <a:spcAft>
                <a:spcPts val="600"/>
              </a:spcAft>
              <a:buFont typeface="+mj-lt"/>
              <a:buAutoNum type="arabicPeriod"/>
              <a:tabLst>
                <a:tab pos="457200" algn="l"/>
              </a:tabLst>
            </a:pPr>
            <a:r>
              <a:rPr lang="en-US" sz="2500" dirty="0">
                <a:effectLst/>
                <a:latin typeface="Calibri" panose="020F0502020204030204" pitchFamily="34" charset="0"/>
                <a:ea typeface="Times New Roman" panose="02020603050405020304" pitchFamily="18" charset="0"/>
                <a:cs typeface="Calibri" panose="020F0502020204030204" pitchFamily="34" charset="0"/>
              </a:rPr>
              <a:t>Review agency/facility role during a chemical incident.</a:t>
            </a:r>
          </a:p>
          <a:p>
            <a:pPr marL="342900" marR="0" lvl="0" indent="-342900">
              <a:spcBef>
                <a:spcPts val="0"/>
              </a:spcBef>
              <a:spcAft>
                <a:spcPts val="600"/>
              </a:spcAft>
              <a:buFont typeface="+mj-lt"/>
              <a:buAutoNum type="arabicPeriod"/>
              <a:tabLst>
                <a:tab pos="457200" algn="l"/>
              </a:tabLst>
            </a:pPr>
            <a:r>
              <a:rPr lang="en-US" sz="2500" dirty="0">
                <a:effectLst/>
                <a:latin typeface="Calibri" panose="020F0502020204030204" pitchFamily="34" charset="0"/>
                <a:ea typeface="Times New Roman" panose="02020603050405020304" pitchFamily="18" charset="0"/>
                <a:cs typeface="Calibri" panose="020F0502020204030204" pitchFamily="34" charset="0"/>
              </a:rPr>
              <a:t>Validate assumptions in the HCC Chemical Emergency Surge Annex.</a:t>
            </a:r>
          </a:p>
          <a:p>
            <a:pPr marL="342900" marR="0" lvl="0" indent="-342900">
              <a:spcBef>
                <a:spcPts val="0"/>
              </a:spcBef>
              <a:spcAft>
                <a:spcPts val="600"/>
              </a:spcAft>
              <a:buFont typeface="+mj-lt"/>
              <a:buAutoNum type="arabicPeriod"/>
              <a:tabLst>
                <a:tab pos="457200" algn="l"/>
              </a:tabLst>
            </a:pPr>
            <a:r>
              <a:rPr lang="en-US" sz="2500" dirty="0">
                <a:effectLst/>
                <a:latin typeface="Calibri" panose="020F0502020204030204" pitchFamily="34" charset="0"/>
                <a:ea typeface="Times New Roman" panose="02020603050405020304" pitchFamily="18" charset="0"/>
                <a:cs typeface="Calibri" panose="020F0502020204030204" pitchFamily="34" charset="0"/>
              </a:rPr>
              <a:t>Identify changes that need to be made in the HCC Chemical Emergency Surge Annex based on the roles and capabilities of the involved partners.</a:t>
            </a:r>
          </a:p>
          <a:p>
            <a:pPr marL="342900" marR="0" lvl="0" indent="-342900">
              <a:spcBef>
                <a:spcPts val="0"/>
              </a:spcBef>
              <a:spcAft>
                <a:spcPts val="600"/>
              </a:spcAft>
              <a:buFont typeface="+mj-lt"/>
              <a:buAutoNum type="arabicPeriod"/>
              <a:tabLst>
                <a:tab pos="457200" algn="l"/>
              </a:tabLst>
            </a:pPr>
            <a:r>
              <a:rPr lang="en-US" sz="2500" dirty="0">
                <a:effectLst/>
                <a:latin typeface="Calibri" panose="020F0502020204030204" pitchFamily="34" charset="0"/>
                <a:ea typeface="Times New Roman" panose="02020603050405020304" pitchFamily="18" charset="0"/>
                <a:cs typeface="Calibri" panose="020F0502020204030204" pitchFamily="34" charset="0"/>
              </a:rPr>
              <a:t>[</a:t>
            </a:r>
            <a:r>
              <a:rPr lang="en-US" sz="2500" dirty="0">
                <a:effectLst/>
                <a:highlight>
                  <a:srgbClr val="FFFF00"/>
                </a:highlight>
                <a:latin typeface="Calibri" panose="020F0502020204030204" pitchFamily="34" charset="0"/>
                <a:ea typeface="Times New Roman" panose="02020603050405020304" pitchFamily="18" charset="0"/>
                <a:cs typeface="Calibri" panose="020F0502020204030204" pitchFamily="34" charset="0"/>
              </a:rPr>
              <a:t>Other objectives identified by the Exercise Planning Team</a:t>
            </a:r>
            <a:r>
              <a:rPr lang="en-US" sz="2500" dirty="0">
                <a:effectLst/>
                <a:latin typeface="Calibri" panose="020F0502020204030204" pitchFamily="34" charset="0"/>
                <a:ea typeface="Times New Roman" panose="02020603050405020304" pitchFamily="18" charset="0"/>
                <a:cs typeface="Calibri" panose="020F0502020204030204" pitchFamily="34" charset="0"/>
              </a:rPr>
              <a:t>.]</a:t>
            </a:r>
          </a:p>
          <a:p>
            <a:endParaRPr lang="en-US" dirty="0"/>
          </a:p>
        </p:txBody>
      </p:sp>
      <p:sp>
        <p:nvSpPr>
          <p:cNvPr id="5" name="TextBox 4">
            <a:extLst>
              <a:ext uri="{FF2B5EF4-FFF2-40B4-BE49-F238E27FC236}">
                <a16:creationId xmlns:a16="http://schemas.microsoft.com/office/drawing/2014/main" id="{94C40DF5-C9B2-FE49-B380-9FAF8A2EBA32}"/>
              </a:ext>
            </a:extLst>
          </p:cNvPr>
          <p:cNvSpPr txBox="1"/>
          <p:nvPr/>
        </p:nvSpPr>
        <p:spPr>
          <a:xfrm>
            <a:off x="8502207" y="1263535"/>
            <a:ext cx="3225338" cy="3354765"/>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Other objectives identified by the Exercise Planning Team. Adjust width of main text box.</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1918983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E06D5-475C-44C2-A10E-7E37B5D094FB}"/>
              </a:ext>
            </a:extLst>
          </p:cNvPr>
          <p:cNvSpPr>
            <a:spLocks noGrp="1"/>
          </p:cNvSpPr>
          <p:nvPr>
            <p:ph type="title"/>
          </p:nvPr>
        </p:nvSpPr>
        <p:spPr>
          <a:xfrm>
            <a:off x="838200" y="125133"/>
            <a:ext cx="10515600" cy="1325563"/>
          </a:xfrm>
        </p:spPr>
        <p:txBody>
          <a:bodyPr/>
          <a:lstStyle/>
          <a:p>
            <a:r>
              <a:rPr lang="en-US" dirty="0"/>
              <a:t>Guidelines</a:t>
            </a:r>
          </a:p>
        </p:txBody>
      </p:sp>
      <p:sp>
        <p:nvSpPr>
          <p:cNvPr id="3" name="Content Placeholder 2">
            <a:extLst>
              <a:ext uri="{FF2B5EF4-FFF2-40B4-BE49-F238E27FC236}">
                <a16:creationId xmlns:a16="http://schemas.microsoft.com/office/drawing/2014/main" id="{66042A57-8914-4E12-A9A0-A3B297AA1704}"/>
              </a:ext>
            </a:extLst>
          </p:cNvPr>
          <p:cNvSpPr>
            <a:spLocks noGrp="1"/>
          </p:cNvSpPr>
          <p:nvPr>
            <p:ph idx="1"/>
          </p:nvPr>
        </p:nvSpPr>
        <p:spPr>
          <a:xfrm>
            <a:off x="838200" y="1314171"/>
            <a:ext cx="10515600" cy="5044233"/>
          </a:xfrm>
        </p:spPr>
        <p:txBody>
          <a:bodyPr>
            <a:noAutofit/>
          </a:bodyPr>
          <a:lstStyle/>
          <a:p>
            <a:pPr marL="233363" lvl="0" indent="-233363" eaLnBrk="0" fontAlgn="base" hangingPunct="0">
              <a:lnSpc>
                <a:spcPct val="100000"/>
              </a:lnSpc>
              <a:spcBef>
                <a:spcPct val="60000"/>
              </a:spcBef>
              <a:spcAft>
                <a:spcPct val="0"/>
              </a:spcAft>
              <a:buFont typeface="Wingdings" pitchFamily="2" charset="2"/>
              <a:buChar char="§"/>
            </a:pPr>
            <a:r>
              <a:rPr lang="en-US" sz="2000" dirty="0">
                <a:latin typeface="Calibri" panose="020F0502020204030204" pitchFamily="34" charset="0"/>
                <a:cs typeface="Calibri" panose="020F0502020204030204" pitchFamily="34" charset="0"/>
              </a:rPr>
              <a:t>Open, low-stress, no-fault discussion environment.</a:t>
            </a:r>
          </a:p>
          <a:p>
            <a:pPr marL="233363" lvl="0" indent="-233363" eaLnBrk="0" fontAlgn="base" hangingPunct="0">
              <a:lnSpc>
                <a:spcPct val="100000"/>
              </a:lnSpc>
              <a:spcBef>
                <a:spcPct val="60000"/>
              </a:spcBef>
              <a:spcAft>
                <a:spcPct val="0"/>
              </a:spcAft>
              <a:buFont typeface="Wingdings" pitchFamily="2" charset="2"/>
              <a:buChar char="§"/>
            </a:pPr>
            <a:r>
              <a:rPr lang="en-US" sz="2000" dirty="0">
                <a:latin typeface="Calibri" panose="020F0502020204030204" pitchFamily="34" charset="0"/>
                <a:cs typeface="Calibri" panose="020F0502020204030204" pitchFamily="34" charset="0"/>
              </a:rPr>
              <a:t>Comments will be non-attributable.</a:t>
            </a:r>
          </a:p>
          <a:p>
            <a:pPr marL="233363" lvl="0" indent="-233363" eaLnBrk="0" fontAlgn="base" hangingPunct="0">
              <a:lnSpc>
                <a:spcPct val="100000"/>
              </a:lnSpc>
              <a:spcBef>
                <a:spcPct val="60000"/>
              </a:spcBef>
              <a:spcAft>
                <a:spcPct val="0"/>
              </a:spcAft>
              <a:buFont typeface="Wingdings" pitchFamily="2" charset="2"/>
              <a:buChar char="§"/>
            </a:pPr>
            <a:r>
              <a:rPr lang="en-US" sz="2000" dirty="0">
                <a:latin typeface="Calibri" panose="020F0502020204030204" pitchFamily="34" charset="0"/>
                <a:cs typeface="Calibri" panose="020F0502020204030204" pitchFamily="34" charset="0"/>
              </a:rPr>
              <a:t>Be professional and respect other’s opinions based on their knowledge. </a:t>
            </a:r>
          </a:p>
          <a:p>
            <a:pPr marL="233363" lvl="0" indent="-233363" eaLnBrk="0" fontAlgn="base" hangingPunct="0">
              <a:lnSpc>
                <a:spcPct val="100000"/>
              </a:lnSpc>
              <a:spcBef>
                <a:spcPct val="60000"/>
              </a:spcBef>
              <a:spcAft>
                <a:spcPct val="0"/>
              </a:spcAft>
              <a:buFont typeface="Wingdings" pitchFamily="2" charset="2"/>
              <a:buChar char="§"/>
            </a:pPr>
            <a:r>
              <a:rPr lang="en-US" sz="2000" dirty="0">
                <a:latin typeface="Calibri" panose="020F0502020204030204" pitchFamily="34" charset="0"/>
                <a:cs typeface="Calibri" panose="020F0502020204030204" pitchFamily="34" charset="0"/>
              </a:rPr>
              <a:t>Responses should be based on knowledge of current plans and capabilities- you do not have to have all the answers.</a:t>
            </a:r>
          </a:p>
          <a:p>
            <a:pPr marL="233363" lvl="0" indent="-233363" eaLnBrk="0" fontAlgn="base" hangingPunct="0">
              <a:lnSpc>
                <a:spcPct val="100000"/>
              </a:lnSpc>
              <a:spcBef>
                <a:spcPct val="60000"/>
              </a:spcBef>
              <a:spcAft>
                <a:spcPct val="0"/>
              </a:spcAft>
              <a:buFont typeface="Wingdings" pitchFamily="2" charset="2"/>
              <a:buChar char="§"/>
            </a:pPr>
            <a:r>
              <a:rPr lang="en-US" sz="2000" dirty="0">
                <a:latin typeface="Calibri" panose="020F0502020204030204" pitchFamily="34" charset="0"/>
                <a:cs typeface="Calibri" panose="020F0502020204030204" pitchFamily="34" charset="0"/>
              </a:rPr>
              <a:t>Decisions are not precedent setting.</a:t>
            </a:r>
          </a:p>
          <a:p>
            <a:pPr marL="233363" lvl="0" indent="-233363" eaLnBrk="0" fontAlgn="base" hangingPunct="0">
              <a:lnSpc>
                <a:spcPct val="100000"/>
              </a:lnSpc>
              <a:spcBef>
                <a:spcPct val="60000"/>
              </a:spcBef>
              <a:spcAft>
                <a:spcPct val="0"/>
              </a:spcAft>
              <a:buFont typeface="Wingdings" pitchFamily="2" charset="2"/>
              <a:buChar char="§"/>
            </a:pPr>
            <a:r>
              <a:rPr lang="en-US" sz="2000" dirty="0">
                <a:latin typeface="Calibri" panose="020F0502020204030204" pitchFamily="34" charset="0"/>
                <a:cs typeface="Calibri" panose="020F0502020204030204" pitchFamily="34" charset="0"/>
              </a:rPr>
              <a:t>Problem-solving efforts should be the focus – more questions than answers may be generated.</a:t>
            </a:r>
          </a:p>
          <a:p>
            <a:pPr marL="233363" lvl="0" indent="-233363" eaLnBrk="0" fontAlgn="base" hangingPunct="0">
              <a:lnSpc>
                <a:spcPct val="100000"/>
              </a:lnSpc>
              <a:spcBef>
                <a:spcPct val="60000"/>
              </a:spcBef>
              <a:spcAft>
                <a:spcPct val="0"/>
              </a:spcAft>
              <a:buFont typeface="Wingdings" pitchFamily="2" charset="2"/>
              <a:buChar char="§"/>
            </a:pPr>
            <a:r>
              <a:rPr lang="en-US" sz="2000" dirty="0">
                <a:latin typeface="Calibri" panose="020F0502020204030204" pitchFamily="34" charset="0"/>
                <a:cs typeface="Calibri" panose="020F0502020204030204" pitchFamily="34" charset="0"/>
              </a:rPr>
              <a:t>The situation updates, written material, and resources provided are the basis for discussion.</a:t>
            </a:r>
          </a:p>
          <a:p>
            <a:pPr marL="233363" lvl="0" indent="-233363" eaLnBrk="0" fontAlgn="base" hangingPunct="0">
              <a:lnSpc>
                <a:spcPct val="100000"/>
              </a:lnSpc>
              <a:spcBef>
                <a:spcPct val="60000"/>
              </a:spcBef>
              <a:spcAft>
                <a:spcPct val="0"/>
              </a:spcAft>
              <a:buFont typeface="Wingdings" pitchFamily="2" charset="2"/>
              <a:buChar char="§"/>
            </a:pPr>
            <a:r>
              <a:rPr lang="en-US" sz="2000" dirty="0">
                <a:latin typeface="Calibri" panose="020F0502020204030204" pitchFamily="34" charset="0"/>
                <a:cs typeface="Calibri" panose="020F0502020204030204" pitchFamily="34" charset="0"/>
              </a:rPr>
              <a:t>Participants are encouraged to use the SitMan as a reference and to fill out the Participant Feedback Form as you go; feedback is welcome!</a:t>
            </a:r>
          </a:p>
          <a:p>
            <a:pPr marL="233363" lvl="0" indent="-233363" eaLnBrk="0" fontAlgn="base" hangingPunct="0">
              <a:lnSpc>
                <a:spcPct val="100000"/>
              </a:lnSpc>
              <a:spcBef>
                <a:spcPct val="60000"/>
              </a:spcBef>
              <a:spcAft>
                <a:spcPct val="0"/>
              </a:spcAft>
              <a:buFont typeface="Wingdings" pitchFamily="2" charset="2"/>
              <a:buChar char="§"/>
            </a:pPr>
            <a:r>
              <a:rPr lang="en-US" sz="2000" dirty="0">
                <a:latin typeface="Calibri" panose="020F0502020204030204" pitchFamily="34" charset="0"/>
                <a:cs typeface="Calibri" panose="020F0502020204030204" pitchFamily="34" charset="0"/>
              </a:rPr>
              <a:t>Use notes pages available in the SitMan.</a:t>
            </a:r>
          </a:p>
        </p:txBody>
      </p:sp>
    </p:spTree>
    <p:extLst>
      <p:ext uri="{BB962C8B-B14F-4D97-AF65-F5344CB8AC3E}">
        <p14:creationId xmlns:p14="http://schemas.microsoft.com/office/powerpoint/2010/main" val="3034935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7D42F-1710-40DE-BDBF-0354092D8E5E}"/>
              </a:ext>
            </a:extLst>
          </p:cNvPr>
          <p:cNvSpPr>
            <a:spLocks noGrp="1"/>
          </p:cNvSpPr>
          <p:nvPr>
            <p:ph type="title"/>
          </p:nvPr>
        </p:nvSpPr>
        <p:spPr/>
        <p:txBody>
          <a:bodyPr/>
          <a:lstStyle/>
          <a:p>
            <a:r>
              <a:rPr lang="en-US" dirty="0"/>
              <a:t>Assumptions and Artificialities</a:t>
            </a:r>
          </a:p>
        </p:txBody>
      </p:sp>
      <p:sp>
        <p:nvSpPr>
          <p:cNvPr id="3" name="Content Placeholder 2">
            <a:extLst>
              <a:ext uri="{FF2B5EF4-FFF2-40B4-BE49-F238E27FC236}">
                <a16:creationId xmlns:a16="http://schemas.microsoft.com/office/drawing/2014/main" id="{25433A89-090F-447A-9EE5-58C9DF2DF620}"/>
              </a:ext>
            </a:extLst>
          </p:cNvPr>
          <p:cNvSpPr>
            <a:spLocks noGrp="1"/>
          </p:cNvSpPr>
          <p:nvPr>
            <p:ph idx="1"/>
          </p:nvPr>
        </p:nvSpPr>
        <p:spPr/>
        <p:txBody>
          <a:bodyPr>
            <a:normAutofit/>
          </a:bodyPr>
          <a:lstStyle/>
          <a:p>
            <a:pPr marL="233363" lvl="0" indent="-233363" eaLnBrk="0" fontAlgn="base" hangingPunct="0">
              <a:lnSpc>
                <a:spcPct val="100000"/>
              </a:lnSpc>
              <a:spcBef>
                <a:spcPct val="60000"/>
              </a:spcBef>
              <a:spcAft>
                <a:spcPct val="0"/>
              </a:spcAft>
              <a:buNone/>
            </a:pPr>
            <a:r>
              <a:rPr lang="en-US" sz="2700" kern="0" dirty="0">
                <a:solidFill>
                  <a:srgbClr val="000000"/>
                </a:solidFill>
              </a:rPr>
              <a:t>During this exercise, the following apply:</a:t>
            </a:r>
          </a:p>
          <a:p>
            <a:pPr marL="233363" lvl="0" indent="-233363" eaLnBrk="0" fontAlgn="base" hangingPunct="0">
              <a:lnSpc>
                <a:spcPct val="100000"/>
              </a:lnSpc>
              <a:spcBef>
                <a:spcPct val="60000"/>
              </a:spcBef>
              <a:spcAft>
                <a:spcPct val="0"/>
              </a:spcAft>
              <a:buFont typeface="Wingdings" pitchFamily="2" charset="2"/>
              <a:buChar char="§"/>
            </a:pPr>
            <a:r>
              <a:rPr lang="en-US" sz="2700" kern="0" dirty="0">
                <a:solidFill>
                  <a:srgbClr val="000000"/>
                </a:solidFill>
              </a:rPr>
              <a:t>The scenario for this exercise is artificial, however, it is plausible, and events occur as they are presented.</a:t>
            </a:r>
          </a:p>
          <a:p>
            <a:pPr marL="233363" lvl="0" indent="-233363" eaLnBrk="0" fontAlgn="base" hangingPunct="0">
              <a:lnSpc>
                <a:spcPct val="100000"/>
              </a:lnSpc>
              <a:spcBef>
                <a:spcPct val="60000"/>
              </a:spcBef>
              <a:spcAft>
                <a:spcPct val="0"/>
              </a:spcAft>
              <a:buFont typeface="Wingdings" pitchFamily="2" charset="2"/>
              <a:buChar char="§"/>
            </a:pPr>
            <a:r>
              <a:rPr lang="en-US" sz="2700" kern="0" dirty="0">
                <a:solidFill>
                  <a:srgbClr val="000000"/>
                </a:solidFill>
              </a:rPr>
              <a:t>There is no “hidden agenda” and there are no “trick questions.”</a:t>
            </a:r>
          </a:p>
          <a:p>
            <a:pPr marL="233363" lvl="0" indent="-233363" eaLnBrk="0" fontAlgn="base" hangingPunct="0">
              <a:lnSpc>
                <a:spcPct val="100000"/>
              </a:lnSpc>
              <a:spcBef>
                <a:spcPct val="60000"/>
              </a:spcBef>
              <a:spcAft>
                <a:spcPct val="0"/>
              </a:spcAft>
              <a:buFont typeface="Wingdings" pitchFamily="2" charset="2"/>
              <a:buChar char="§"/>
            </a:pPr>
            <a:r>
              <a:rPr lang="en-US" sz="2700" kern="0" dirty="0">
                <a:solidFill>
                  <a:srgbClr val="000000"/>
                </a:solidFill>
              </a:rPr>
              <a:t>All players receive information at the same time.</a:t>
            </a:r>
          </a:p>
          <a:p>
            <a:pPr marL="233363" lvl="0" indent="-233363" eaLnBrk="0" fontAlgn="base" hangingPunct="0">
              <a:lnSpc>
                <a:spcPct val="100000"/>
              </a:lnSpc>
              <a:spcBef>
                <a:spcPct val="60000"/>
              </a:spcBef>
              <a:spcAft>
                <a:spcPct val="0"/>
              </a:spcAft>
              <a:buFont typeface="Wingdings" pitchFamily="2" charset="2"/>
              <a:buChar char="§"/>
            </a:pPr>
            <a:r>
              <a:rPr lang="en-US" sz="2700" kern="0" dirty="0">
                <a:solidFill>
                  <a:srgbClr val="000000"/>
                </a:solidFill>
              </a:rPr>
              <a:t>Assume cooperation and support from other responders, agencies, and organizational entities.</a:t>
            </a:r>
          </a:p>
          <a:p>
            <a:endParaRPr lang="en-US" dirty="0"/>
          </a:p>
        </p:txBody>
      </p:sp>
    </p:spTree>
    <p:extLst>
      <p:ext uri="{BB962C8B-B14F-4D97-AF65-F5344CB8AC3E}">
        <p14:creationId xmlns:p14="http://schemas.microsoft.com/office/powerpoint/2010/main" val="493581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3C9A68-D183-482A-AE84-5EC5B1B03A21}"/>
              </a:ext>
            </a:extLst>
          </p:cNvPr>
          <p:cNvSpPr>
            <a:spLocks noGrp="1"/>
          </p:cNvSpPr>
          <p:nvPr>
            <p:ph type="title"/>
          </p:nvPr>
        </p:nvSpPr>
        <p:spPr>
          <a:xfrm>
            <a:off x="838201" y="365125"/>
            <a:ext cx="5251316" cy="1807305"/>
          </a:xfrm>
        </p:spPr>
        <p:txBody>
          <a:bodyPr>
            <a:normAutofit/>
          </a:bodyPr>
          <a:lstStyle/>
          <a:p>
            <a:r>
              <a:rPr lang="en-US" sz="4100" dirty="0"/>
              <a:t>Module 1: Initial Recognition and Response</a:t>
            </a:r>
          </a:p>
        </p:txBody>
      </p:sp>
      <p:sp>
        <p:nvSpPr>
          <p:cNvPr id="3" name="Content Placeholder 2">
            <a:extLst>
              <a:ext uri="{FF2B5EF4-FFF2-40B4-BE49-F238E27FC236}">
                <a16:creationId xmlns:a16="http://schemas.microsoft.com/office/drawing/2014/main" id="{443AB813-D771-4D0B-A98F-349306901A74}"/>
              </a:ext>
            </a:extLst>
          </p:cNvPr>
          <p:cNvSpPr>
            <a:spLocks noGrp="1"/>
          </p:cNvSpPr>
          <p:nvPr>
            <p:ph idx="1"/>
          </p:nvPr>
        </p:nvSpPr>
        <p:spPr>
          <a:xfrm>
            <a:off x="769875" y="2172430"/>
            <a:ext cx="5387967" cy="4478792"/>
          </a:xfrm>
        </p:spPr>
        <p:txBody>
          <a:bodyPr>
            <a:normAutofit/>
          </a:bodyPr>
          <a:lstStyle/>
          <a:p>
            <a:pPr marL="0" indent="0">
              <a:buNone/>
            </a:pPr>
            <a:r>
              <a:rPr lang="en-US" sz="1300" b="1" dirty="0"/>
              <a:t>Monday morning, 8:00 am</a:t>
            </a:r>
          </a:p>
          <a:p>
            <a:r>
              <a:rPr lang="en-US" sz="1600" dirty="0"/>
              <a:t>Hospitals and other healthcare facilities served by your HCC are at normal staffing/supply levels early in the morning. </a:t>
            </a:r>
          </a:p>
          <a:p>
            <a:r>
              <a:rPr lang="en-US" sz="1600" dirty="0"/>
              <a:t>Hospitals were at average daily occupancy for both general inpatient and ICU beds yesterday and into the evening. </a:t>
            </a:r>
          </a:p>
          <a:p>
            <a:r>
              <a:rPr lang="en-US" sz="1600" dirty="0"/>
              <a:t>You are notified by local EMS that an explosion occurred at a chemical manufacturing plant. The location is in an industrial area, but the adjacent area is densely populated with office buildings, retail spaces, schools. </a:t>
            </a:r>
          </a:p>
          <a:p>
            <a:r>
              <a:rPr lang="en-US" sz="1600" dirty="0"/>
              <a:t>Initial fire reports indicate a significant chemical release, multiple injuries. But the specific chemical is not confirmed.</a:t>
            </a:r>
          </a:p>
          <a:p>
            <a:r>
              <a:rPr lang="en-US" sz="1600" dirty="0"/>
              <a:t>Local EMS begin transferring wounded to all nearby medical facilities</a:t>
            </a:r>
          </a:p>
          <a:p>
            <a:r>
              <a:rPr lang="en-US" sz="1600" dirty="0"/>
              <a:t>Within minutes patients arrive to your facility with a variety of major and minor traumas, respiratory issues, and burns/skin irritations. </a:t>
            </a:r>
          </a:p>
        </p:txBody>
      </p:sp>
      <p:pic>
        <p:nvPicPr>
          <p:cNvPr id="16" name="Picture 15">
            <a:extLst>
              <a:ext uri="{FF2B5EF4-FFF2-40B4-BE49-F238E27FC236}">
                <a16:creationId xmlns:a16="http://schemas.microsoft.com/office/drawing/2014/main" id="{CF81E6A7-C92F-4477-9C6E-EFB9786D171E}"/>
              </a:ext>
            </a:extLst>
          </p:cNvPr>
          <p:cNvPicPr>
            <a:picLocks noChangeAspect="1"/>
          </p:cNvPicPr>
          <p:nvPr/>
        </p:nvPicPr>
        <p:blipFill>
          <a:blip r:embed="rId4">
            <a:extLst>
              <a:ext uri="{28A0092B-C50C-407E-A947-70E740481C1C}">
                <a14:useLocalDpi xmlns:a14="http://schemas.microsoft.com/office/drawing/2010/main" val="0"/>
              </a:ext>
            </a:extLst>
          </a:blip>
          <a:srcRect l="4363" r="4363"/>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044062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C96B2-4330-4134-A613-B1C6270E9693}"/>
              </a:ext>
            </a:extLst>
          </p:cNvPr>
          <p:cNvSpPr>
            <a:spLocks noGrp="1"/>
          </p:cNvSpPr>
          <p:nvPr>
            <p:ph type="title"/>
          </p:nvPr>
        </p:nvSpPr>
        <p:spPr>
          <a:xfrm>
            <a:off x="2149290" y="316460"/>
            <a:ext cx="7700682" cy="777875"/>
          </a:xfrm>
        </p:spPr>
        <p:txBody>
          <a:bodyPr>
            <a:normAutofit/>
          </a:bodyPr>
          <a:lstStyle/>
          <a:p>
            <a:r>
              <a:rPr lang="en-US" sz="4500" dirty="0"/>
              <a:t>Module 1: Discussion Questions</a:t>
            </a:r>
          </a:p>
        </p:txBody>
      </p:sp>
      <p:sp>
        <p:nvSpPr>
          <p:cNvPr id="3" name="Content Placeholder 2">
            <a:extLst>
              <a:ext uri="{FF2B5EF4-FFF2-40B4-BE49-F238E27FC236}">
                <a16:creationId xmlns:a16="http://schemas.microsoft.com/office/drawing/2014/main" id="{F681272D-F4EE-4578-B8EF-EB9E89162B6E}"/>
              </a:ext>
            </a:extLst>
          </p:cNvPr>
          <p:cNvSpPr>
            <a:spLocks noGrp="1"/>
          </p:cNvSpPr>
          <p:nvPr>
            <p:ph idx="1"/>
          </p:nvPr>
        </p:nvSpPr>
        <p:spPr>
          <a:xfrm>
            <a:off x="524435" y="1129062"/>
            <a:ext cx="11143129" cy="5355290"/>
          </a:xfrm>
        </p:spPr>
        <p:txBody>
          <a:bodyPr>
            <a:noAutofit/>
          </a:bodyPr>
          <a:lstStyle/>
          <a:p>
            <a:pPr marL="514350" indent="-514350" algn="just">
              <a:buFont typeface="+mj-lt"/>
              <a:buAutoNum type="arabicPeriod"/>
            </a:pPr>
            <a:r>
              <a:rPr lang="en-US" sz="1800" dirty="0"/>
              <a:t>What are your initial actions upon notification of the explosion? Do you know/understand your role during an industrial chemical incident? Prioritize those actions. </a:t>
            </a:r>
          </a:p>
          <a:p>
            <a:pPr marL="1428750" lvl="2" indent="-514350">
              <a:buFont typeface="+mj-lt"/>
              <a:buAutoNum type="alphaLcPeriod"/>
            </a:pPr>
            <a:r>
              <a:rPr lang="en-US" sz="1800" dirty="0"/>
              <a:t>Are these actions in accordance with coalition, healthcare system, hospital/facility chemical emergency response plan(s)?</a:t>
            </a:r>
          </a:p>
          <a:p>
            <a:pPr marL="914400" lvl="2" indent="0">
              <a:buNone/>
            </a:pPr>
            <a:endParaRPr lang="en-US" sz="900" dirty="0"/>
          </a:p>
          <a:p>
            <a:pPr marL="514350" indent="-514350">
              <a:buFont typeface="+mj-lt"/>
              <a:buAutoNum type="arabicPeriod"/>
            </a:pPr>
            <a:r>
              <a:rPr lang="en-US" sz="1800" dirty="0"/>
              <a:t>If the HCC has an operations center, how is it activated and staffed and what functions does it serve during a chemical emergency? How does it interface with the Emergency Operations Center (EOC)? How is EMS/healthcare (ESF-8) represented at the EOC?</a:t>
            </a:r>
          </a:p>
          <a:p>
            <a:pPr marL="514350" indent="-514350">
              <a:buFont typeface="+mj-lt"/>
              <a:buAutoNum type="arabicPeriod"/>
            </a:pPr>
            <a:endParaRPr lang="en-US" sz="900" dirty="0"/>
          </a:p>
          <a:p>
            <a:pPr marL="514350" indent="-514350">
              <a:buFont typeface="+mj-lt"/>
              <a:buAutoNum type="arabicPeriod"/>
            </a:pPr>
            <a:r>
              <a:rPr lang="en-US" sz="1800" dirty="0"/>
              <a:t>Do you know who your local, regional, and/or national chemical/HAZMAT and poison control resources are and how to contact them? </a:t>
            </a:r>
          </a:p>
          <a:p>
            <a:pPr marL="1428750" lvl="2" indent="-514350">
              <a:buFont typeface="+mj-lt"/>
              <a:buAutoNum type="alphaLcPeriod"/>
            </a:pPr>
            <a:r>
              <a:rPr lang="en-US" sz="1800" dirty="0"/>
              <a:t>Does your jurisdiction have specialized HAZMAT and/or decontamination resources? Does your state have a Hazardous Materials Safety Assistance Team (HMSAT) or Civil Support Team (CST) ?</a:t>
            </a:r>
          </a:p>
          <a:p>
            <a:pPr marL="1428750" lvl="2" indent="-514350">
              <a:buFont typeface="+mj-lt"/>
              <a:buAutoNum type="alphaLcPeriod"/>
            </a:pPr>
            <a:r>
              <a:rPr lang="en-US" sz="1800" dirty="0"/>
              <a:t>Do you know if your State/local health department has disaster epidemiology capacity to assist? </a:t>
            </a:r>
          </a:p>
          <a:p>
            <a:pPr marL="1428750" lvl="2" indent="-514350">
              <a:buFont typeface="+mj-lt"/>
              <a:buAutoNum type="alphaLcPeriod"/>
            </a:pPr>
            <a:endParaRPr lang="en-US" sz="900" dirty="0"/>
          </a:p>
          <a:p>
            <a:pPr marL="514350" indent="-514350">
              <a:buFont typeface="+mj-lt"/>
              <a:buAutoNum type="arabicPeriod"/>
            </a:pPr>
            <a:r>
              <a:rPr lang="en-US" sz="1800" dirty="0"/>
              <a:t>What specialized resources/supplies will be needed to respond to a chemical incident? What is the role of the HCC in acquiring these resources? </a:t>
            </a:r>
          </a:p>
          <a:p>
            <a:pPr marL="1428750" lvl="2" indent="-514350">
              <a:buFont typeface="+mj-lt"/>
              <a:buAutoNum type="alphaLcPeriod"/>
            </a:pPr>
            <a:r>
              <a:rPr lang="en-US" sz="1800" dirty="0"/>
              <a:t>What decontamination equipment and capability do hospitals have?</a:t>
            </a:r>
          </a:p>
          <a:p>
            <a:pPr marL="1428750" lvl="2" indent="-514350">
              <a:buFont typeface="+mj-lt"/>
              <a:buAutoNum type="alphaLcPeriod"/>
            </a:pPr>
            <a:r>
              <a:rPr lang="en-US" sz="1800" dirty="0"/>
              <a:t>Is there a protocol or are processes in place for resource sharing among coalition members and jurisdictional healthcare facilities?</a:t>
            </a:r>
          </a:p>
          <a:p>
            <a:pPr marL="514350" indent="-514350">
              <a:buFont typeface="+mj-lt"/>
              <a:buAutoNum type="arabicPeriod"/>
            </a:pPr>
            <a:endParaRPr lang="en-US" dirty="0"/>
          </a:p>
        </p:txBody>
      </p:sp>
    </p:spTree>
    <p:extLst>
      <p:ext uri="{BB962C8B-B14F-4D97-AF65-F5344CB8AC3E}">
        <p14:creationId xmlns:p14="http://schemas.microsoft.com/office/powerpoint/2010/main" val="900676096"/>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C96B2-4330-4134-A613-B1C6270E9693}"/>
              </a:ext>
            </a:extLst>
          </p:cNvPr>
          <p:cNvSpPr>
            <a:spLocks noGrp="1"/>
          </p:cNvSpPr>
          <p:nvPr>
            <p:ph type="title"/>
          </p:nvPr>
        </p:nvSpPr>
        <p:spPr>
          <a:xfrm>
            <a:off x="1295400" y="305308"/>
            <a:ext cx="9220200" cy="777875"/>
          </a:xfrm>
        </p:spPr>
        <p:txBody>
          <a:bodyPr>
            <a:normAutofit/>
          </a:bodyPr>
          <a:lstStyle/>
          <a:p>
            <a:r>
              <a:rPr lang="en-US" sz="4500" dirty="0"/>
              <a:t>Module 1 Discussion Questions (cont.)</a:t>
            </a:r>
          </a:p>
        </p:txBody>
      </p:sp>
      <p:sp>
        <p:nvSpPr>
          <p:cNvPr id="3" name="Content Placeholder 2">
            <a:extLst>
              <a:ext uri="{FF2B5EF4-FFF2-40B4-BE49-F238E27FC236}">
                <a16:creationId xmlns:a16="http://schemas.microsoft.com/office/drawing/2014/main" id="{F681272D-F4EE-4578-B8EF-EB9E89162B6E}"/>
              </a:ext>
            </a:extLst>
          </p:cNvPr>
          <p:cNvSpPr>
            <a:spLocks noGrp="1"/>
          </p:cNvSpPr>
          <p:nvPr>
            <p:ph idx="1"/>
          </p:nvPr>
        </p:nvSpPr>
        <p:spPr>
          <a:xfrm>
            <a:off x="838200" y="1114425"/>
            <a:ext cx="10515600" cy="5628820"/>
          </a:xfrm>
        </p:spPr>
        <p:txBody>
          <a:bodyPr>
            <a:normAutofit/>
          </a:bodyPr>
          <a:lstStyle/>
          <a:p>
            <a:pPr marL="457200" marR="0" lvl="1" indent="0">
              <a:spcBef>
                <a:spcPts val="600"/>
              </a:spcBef>
              <a:spcAft>
                <a:spcPts val="600"/>
              </a:spcAft>
              <a:buNone/>
            </a:pPr>
            <a:endParaRPr lang="en-US" dirty="0">
              <a:solidFill>
                <a:srgbClr val="000000"/>
              </a:solidFill>
              <a:effectLst/>
              <a:ea typeface="Times New Roman" panose="02020603050405020304" pitchFamily="18" charset="0"/>
            </a:endParaRPr>
          </a:p>
          <a:p>
            <a:pPr marL="0" indent="0">
              <a:buNone/>
            </a:pPr>
            <a:endParaRPr lang="en-US" dirty="0"/>
          </a:p>
        </p:txBody>
      </p:sp>
      <p:sp>
        <p:nvSpPr>
          <p:cNvPr id="4" name="Content Placeholder 2">
            <a:extLst>
              <a:ext uri="{FF2B5EF4-FFF2-40B4-BE49-F238E27FC236}">
                <a16:creationId xmlns:a16="http://schemas.microsoft.com/office/drawing/2014/main" id="{71886EC5-C876-4A53-982D-C99CEC15A08C}"/>
              </a:ext>
            </a:extLst>
          </p:cNvPr>
          <p:cNvSpPr txBox="1">
            <a:spLocks/>
          </p:cNvSpPr>
          <p:nvPr/>
        </p:nvSpPr>
        <p:spPr>
          <a:xfrm>
            <a:off x="519236" y="1083183"/>
            <a:ext cx="11331388" cy="54695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startAt="5"/>
            </a:pPr>
            <a:r>
              <a:rPr lang="en-US" sz="1800" dirty="0"/>
              <a:t>Are facility staff familiar with proper chemical emergency response protocol such as screening, triage, contamination control, decontamination, workforce safety, and medical treatment for exposed or potentially exposed individuals? </a:t>
            </a:r>
          </a:p>
          <a:p>
            <a:pPr marL="1371600" lvl="2" indent="-457200">
              <a:buFont typeface="+mj-lt"/>
              <a:buAutoNum type="alphaLcPeriod"/>
            </a:pPr>
            <a:r>
              <a:rPr lang="en-US" sz="1800" dirty="0"/>
              <a:t>Where would you obtain guidance or additional clinical advice if needed, in real time? </a:t>
            </a:r>
          </a:p>
          <a:p>
            <a:pPr marL="457200" indent="-457200">
              <a:buFont typeface="+mj-lt"/>
              <a:buAutoNum type="arabicPeriod" startAt="6"/>
            </a:pPr>
            <a:endParaRPr lang="en-US" sz="900" dirty="0"/>
          </a:p>
          <a:p>
            <a:pPr marL="457200" indent="-457200">
              <a:buFont typeface="+mj-lt"/>
              <a:buAutoNum type="arabicPeriod" startAt="6"/>
            </a:pPr>
            <a:r>
              <a:rPr lang="en-US" sz="1800" dirty="0"/>
              <a:t>Is additional just-in-time training needed and readily available? Where is it located? Who conducts the training?</a:t>
            </a:r>
          </a:p>
          <a:p>
            <a:pPr marL="457200" indent="-457200">
              <a:buFont typeface="+mj-lt"/>
              <a:buAutoNum type="arabicPeriod" startAt="6"/>
            </a:pPr>
            <a:endParaRPr lang="en-US" sz="900" dirty="0"/>
          </a:p>
          <a:p>
            <a:pPr marL="457200" indent="-457200">
              <a:buFont typeface="+mj-lt"/>
              <a:buAutoNum type="arabicPeriod" startAt="6"/>
            </a:pPr>
            <a:r>
              <a:rPr lang="en-US" sz="1800" dirty="0"/>
              <a:t>Who initiates information sharing for HCC members? What alerts and notification mechanisms are in place to ensure HCC members and partners are aware of the incident and can share real-time information about the disaster and plans/strategies for patient care/ transport/distribution/ decontamination/supplies?</a:t>
            </a:r>
          </a:p>
          <a:p>
            <a:pPr marL="1371600" lvl="2" indent="-457200">
              <a:buFont typeface="+mj-lt"/>
              <a:buAutoNum type="alphaLcParenR"/>
            </a:pPr>
            <a:r>
              <a:rPr lang="en-US" sz="1800" dirty="0"/>
              <a:t>What essential elements of information will you collect from and share with HCC members? </a:t>
            </a:r>
          </a:p>
          <a:p>
            <a:pPr marL="1371600" lvl="2" indent="-457200">
              <a:buFont typeface="+mj-lt"/>
              <a:buAutoNum type="alphaLcParenR"/>
            </a:pPr>
            <a:r>
              <a:rPr lang="en-US" sz="1800" dirty="0"/>
              <a:t>Who will ensure that up-to-date information about the agent and corresponding treatment recommendations are shared with EMS and hospitals?</a:t>
            </a:r>
          </a:p>
          <a:p>
            <a:pPr marL="1371600" lvl="2" indent="-457200">
              <a:buFont typeface="+mj-lt"/>
              <a:buAutoNum type="alphaLcParenR"/>
            </a:pPr>
            <a:endParaRPr lang="en-US" sz="900" dirty="0"/>
          </a:p>
          <a:p>
            <a:pPr marL="457200" indent="-457200">
              <a:buFont typeface="+mj-lt"/>
              <a:buAutoNum type="arabicPeriod" startAt="6"/>
            </a:pPr>
            <a:r>
              <a:rPr lang="en-US" sz="1800" dirty="0">
                <a:effectLst/>
                <a:latin typeface="Calibri" panose="020F0502020204030204" pitchFamily="34" charset="0"/>
                <a:ea typeface="Times New Roman" panose="02020603050405020304" pitchFamily="18" charset="0"/>
              </a:rPr>
              <a:t>Are there any at-risk populations that must be considered such as pediatric patients, those with access or functional needs, or the elderly? How will cultural beliefs that may prevent undressing </a:t>
            </a:r>
            <a:r>
              <a:rPr lang="en-US" sz="1800" dirty="0">
                <a:latin typeface="Calibri" panose="020F0502020204030204" pitchFamily="34" charset="0"/>
                <a:ea typeface="Times New Roman" panose="02020603050405020304" pitchFamily="18" charset="0"/>
              </a:rPr>
              <a:t>for decontamination be </a:t>
            </a:r>
            <a:r>
              <a:rPr lang="en-US" sz="1800" dirty="0">
                <a:effectLst/>
                <a:latin typeface="Calibri" panose="020F0502020204030204" pitchFamily="34" charset="0"/>
                <a:ea typeface="Times New Roman" panose="02020603050405020304" pitchFamily="18" charset="0"/>
              </a:rPr>
              <a:t>addressed? </a:t>
            </a:r>
          </a:p>
        </p:txBody>
      </p:sp>
    </p:spTree>
    <p:extLst>
      <p:ext uri="{BB962C8B-B14F-4D97-AF65-F5344CB8AC3E}">
        <p14:creationId xmlns:p14="http://schemas.microsoft.com/office/powerpoint/2010/main" val="2594304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6857E-AD55-47CA-856A-A2DAAAB68A9F}"/>
              </a:ext>
            </a:extLst>
          </p:cNvPr>
          <p:cNvSpPr>
            <a:spLocks noGrp="1"/>
          </p:cNvSpPr>
          <p:nvPr>
            <p:ph type="title"/>
          </p:nvPr>
        </p:nvSpPr>
        <p:spPr>
          <a:xfrm>
            <a:off x="1136428" y="627564"/>
            <a:ext cx="7474172" cy="1325563"/>
          </a:xfrm>
        </p:spPr>
        <p:txBody>
          <a:bodyPr>
            <a:normAutofit/>
          </a:bodyPr>
          <a:lstStyle/>
          <a:p>
            <a:r>
              <a:rPr lang="en-US" dirty="0"/>
              <a:t>Module 1 Report Out</a:t>
            </a:r>
          </a:p>
        </p:txBody>
      </p:sp>
      <p:sp>
        <p:nvSpPr>
          <p:cNvPr id="3" name="Content Placeholder 2">
            <a:extLst>
              <a:ext uri="{FF2B5EF4-FFF2-40B4-BE49-F238E27FC236}">
                <a16:creationId xmlns:a16="http://schemas.microsoft.com/office/drawing/2014/main" id="{B2B9BAB6-A36C-4F44-8C8D-38C77868454C}"/>
              </a:ext>
            </a:extLst>
          </p:cNvPr>
          <p:cNvSpPr>
            <a:spLocks noGrp="1"/>
          </p:cNvSpPr>
          <p:nvPr>
            <p:ph idx="1"/>
          </p:nvPr>
        </p:nvSpPr>
        <p:spPr>
          <a:xfrm>
            <a:off x="1136429" y="2278173"/>
            <a:ext cx="6467867" cy="3450613"/>
          </a:xfrm>
        </p:spPr>
        <p:txBody>
          <a:bodyPr anchor="ctr">
            <a:normAutofit/>
          </a:bodyPr>
          <a:lstStyle/>
          <a:p>
            <a:r>
              <a:rPr lang="en-US" sz="2400" dirty="0"/>
              <a:t>Each table provides top three lessons, due outs, action items.</a:t>
            </a:r>
          </a:p>
          <a:p>
            <a:r>
              <a:rPr lang="en-US" sz="2400" dirty="0"/>
              <a:t>Provide the rest of your notes to the exercise facilitator.</a:t>
            </a:r>
          </a:p>
          <a:p>
            <a:r>
              <a:rPr lang="en-US" sz="2400" dirty="0"/>
              <a:t>Please select a team scribe with legible handwriting.</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BA9F8EFA-66B0-439D-9D54-528FCA24352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1868" y="2857501"/>
            <a:ext cx="1267236" cy="1142998"/>
          </a:xfrm>
          <a:prstGeom prst="rect">
            <a:avLst/>
          </a:prstGeom>
        </p:spPr>
      </p:pic>
    </p:spTree>
    <p:extLst>
      <p:ext uri="{BB962C8B-B14F-4D97-AF65-F5344CB8AC3E}">
        <p14:creationId xmlns:p14="http://schemas.microsoft.com/office/powerpoint/2010/main" val="2290403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580D5-FE24-463E-8A35-2C9BB9FBE259}"/>
              </a:ext>
            </a:extLst>
          </p:cNvPr>
          <p:cNvSpPr>
            <a:spLocks noGrp="1"/>
          </p:cNvSpPr>
          <p:nvPr>
            <p:ph type="title"/>
          </p:nvPr>
        </p:nvSpPr>
        <p:spPr>
          <a:xfrm>
            <a:off x="640080" y="325369"/>
            <a:ext cx="4368602" cy="1956841"/>
          </a:xfrm>
        </p:spPr>
        <p:txBody>
          <a:bodyPr anchor="b">
            <a:normAutofit/>
          </a:bodyPr>
          <a:lstStyle/>
          <a:p>
            <a:r>
              <a:rPr lang="en-US" sz="3400"/>
              <a:t>Module 2: Community Coordination and Collaboration  </a:t>
            </a:r>
          </a:p>
        </p:txBody>
      </p:sp>
      <p:sp>
        <p:nvSpPr>
          <p:cNvPr id="3" name="Content Placeholder 2">
            <a:extLst>
              <a:ext uri="{FF2B5EF4-FFF2-40B4-BE49-F238E27FC236}">
                <a16:creationId xmlns:a16="http://schemas.microsoft.com/office/drawing/2014/main" id="{FB51C2B7-C832-4F3C-9C36-BAD3BDEA65EE}"/>
              </a:ext>
            </a:extLst>
          </p:cNvPr>
          <p:cNvSpPr>
            <a:spLocks noGrp="1"/>
          </p:cNvSpPr>
          <p:nvPr>
            <p:ph idx="1"/>
          </p:nvPr>
        </p:nvSpPr>
        <p:spPr>
          <a:xfrm>
            <a:off x="391886" y="2177144"/>
            <a:ext cx="4919816" cy="4492598"/>
          </a:xfrm>
        </p:spPr>
        <p:txBody>
          <a:bodyPr>
            <a:normAutofit/>
          </a:bodyPr>
          <a:lstStyle/>
          <a:p>
            <a:pPr marL="0" marR="0" indent="0">
              <a:spcBef>
                <a:spcPts val="0"/>
              </a:spcBef>
              <a:spcAft>
                <a:spcPts val="1200"/>
              </a:spcAft>
              <a:buNone/>
            </a:pPr>
            <a:r>
              <a:rPr lang="en-US" sz="1200" b="1" dirty="0">
                <a:effectLst/>
                <a:latin typeface="Arial" panose="020B0604020202020204" pitchFamily="34" charset="0"/>
                <a:ea typeface="Times New Roman" panose="02020603050405020304" pitchFamily="18" charset="0"/>
              </a:rPr>
              <a:t>Monday late morning, 10:00 am (Incident + 2 hours)</a:t>
            </a:r>
            <a:endParaRPr lang="en-US" sz="1200" dirty="0">
              <a:effectLst/>
              <a:latin typeface="Times New Roman" panose="02020603050405020304" pitchFamily="18" charset="0"/>
              <a:ea typeface="Times New Roman" panose="02020603050405020304" pitchFamily="18" charset="0"/>
            </a:endParaRPr>
          </a:p>
          <a:p>
            <a:pPr>
              <a:spcBef>
                <a:spcPts val="0"/>
              </a:spcBef>
              <a:buClr>
                <a:srgbClr val="002F80"/>
              </a:buClr>
              <a:buSzPts val="1200"/>
              <a:tabLst>
                <a:tab pos="457200" algn="l"/>
              </a:tabLst>
            </a:pPr>
            <a:r>
              <a:rPr lang="en-US" sz="1200" dirty="0">
                <a:effectLst/>
                <a:latin typeface="Calibri" panose="020F0502020204030204" pitchFamily="34" charset="0"/>
                <a:ea typeface="Times New Roman" panose="02020603050405020304" pitchFamily="18" charset="0"/>
              </a:rPr>
              <a:t>By 10am it’s verified the explosion was caused by faulty equipment. It was accidental, and the chemical of concern is chlorine gas.  </a:t>
            </a:r>
            <a:endParaRPr lang="en-US" sz="1200" dirty="0">
              <a:latin typeface="Times New Roman" panose="02020603050405020304" pitchFamily="18" charset="0"/>
              <a:ea typeface="Times New Roman" panose="02020603050405020304" pitchFamily="18" charset="0"/>
            </a:endParaRPr>
          </a:p>
          <a:p>
            <a:pPr>
              <a:spcBef>
                <a:spcPts val="0"/>
              </a:spcBef>
              <a:buClr>
                <a:srgbClr val="002F80"/>
              </a:buClr>
              <a:buSzPts val="1200"/>
              <a:tabLst>
                <a:tab pos="457200" algn="l"/>
              </a:tabLst>
            </a:pPr>
            <a:endParaRPr lang="en-US" sz="1200" dirty="0">
              <a:effectLst/>
              <a:latin typeface="Times New Roman" panose="02020603050405020304" pitchFamily="18" charset="0"/>
              <a:ea typeface="Times New Roman" panose="02020603050405020304" pitchFamily="18" charset="0"/>
            </a:endParaRPr>
          </a:p>
          <a:p>
            <a:pPr>
              <a:spcBef>
                <a:spcPts val="0"/>
              </a:spcBef>
              <a:buClr>
                <a:srgbClr val="002F80"/>
              </a:buClr>
              <a:buSzPts val="1200"/>
              <a:tabLst>
                <a:tab pos="457200" algn="l"/>
              </a:tabLst>
            </a:pPr>
            <a:r>
              <a:rPr lang="en-US" sz="1200" dirty="0">
                <a:effectLst/>
                <a:latin typeface="Calibri" panose="020F0502020204030204" pitchFamily="34" charset="0"/>
                <a:ea typeface="Times New Roman" panose="02020603050405020304" pitchFamily="18" charset="0"/>
              </a:rPr>
              <a:t>Aside from a high number of injuries, impacts to those in the immediate area, plume models show that an </a:t>
            </a:r>
            <a:r>
              <a:rPr lang="en-US" sz="1200" dirty="0">
                <a:effectLst/>
                <a:highlight>
                  <a:srgbClr val="FFFF00"/>
                </a:highlight>
                <a:latin typeface="Calibri" panose="020F0502020204030204" pitchFamily="34" charset="0"/>
                <a:ea typeface="Times New Roman" panose="02020603050405020304" pitchFamily="18" charset="0"/>
              </a:rPr>
              <a:t>xxx area</a:t>
            </a:r>
            <a:r>
              <a:rPr lang="en-US" sz="1200" dirty="0">
                <a:effectLst/>
                <a:latin typeface="Calibri" panose="020F0502020204030204" pitchFamily="34" charset="0"/>
                <a:ea typeface="Times New Roman" panose="02020603050405020304" pitchFamily="18" charset="0"/>
              </a:rPr>
              <a:t>/radius may be affected. A shelter-in-place order is issued, and the plant has been evacuated.</a:t>
            </a:r>
            <a:endParaRPr lang="en-US" sz="1200" dirty="0">
              <a:effectLst/>
              <a:latin typeface="Times New Roman" panose="02020603050405020304" pitchFamily="18" charset="0"/>
              <a:ea typeface="Times New Roman" panose="02020603050405020304" pitchFamily="18" charset="0"/>
            </a:endParaRPr>
          </a:p>
          <a:p>
            <a:pPr marL="400050" indent="-171450">
              <a:spcBef>
                <a:spcPts val="0"/>
              </a:spcBef>
            </a:pPr>
            <a:endParaRPr lang="en-US" sz="1200" dirty="0">
              <a:effectLst/>
              <a:latin typeface="Times New Roman" panose="02020603050405020304" pitchFamily="18" charset="0"/>
              <a:ea typeface="Times New Roman" panose="02020603050405020304" pitchFamily="18" charset="0"/>
            </a:endParaRPr>
          </a:p>
          <a:p>
            <a:pPr>
              <a:spcBef>
                <a:spcPts val="0"/>
              </a:spcBef>
              <a:buClr>
                <a:srgbClr val="002F80"/>
              </a:buClr>
              <a:buSzPts val="1200"/>
              <a:tabLst>
                <a:tab pos="457200" algn="l"/>
              </a:tabLst>
            </a:pPr>
            <a:r>
              <a:rPr lang="en-US" sz="1200" dirty="0">
                <a:effectLst/>
                <a:latin typeface="Calibri" panose="020F0502020204030204" pitchFamily="34" charset="0"/>
                <a:ea typeface="Times New Roman" panose="02020603050405020304" pitchFamily="18" charset="0"/>
              </a:rPr>
              <a:t>The governor declares a state of emergency to support disaster services.</a:t>
            </a:r>
            <a:endParaRPr lang="en-US" sz="1200" dirty="0">
              <a:effectLst/>
              <a:latin typeface="Times New Roman" panose="02020603050405020304" pitchFamily="18" charset="0"/>
              <a:ea typeface="Times New Roman" panose="02020603050405020304" pitchFamily="18" charset="0"/>
            </a:endParaRPr>
          </a:p>
          <a:p>
            <a:pPr marL="400050" indent="-171450">
              <a:spcBef>
                <a:spcPts val="0"/>
              </a:spcBef>
            </a:pPr>
            <a:endParaRPr lang="en-US" sz="1200" dirty="0">
              <a:effectLst/>
              <a:latin typeface="Times New Roman" panose="02020603050405020304" pitchFamily="18" charset="0"/>
              <a:ea typeface="Times New Roman" panose="02020603050405020304" pitchFamily="18" charset="0"/>
            </a:endParaRPr>
          </a:p>
          <a:p>
            <a:pPr>
              <a:spcBef>
                <a:spcPts val="0"/>
              </a:spcBef>
              <a:buClr>
                <a:srgbClr val="002F80"/>
              </a:buClr>
              <a:buSzPts val="1200"/>
              <a:tabLst>
                <a:tab pos="457200" algn="l"/>
              </a:tabLst>
            </a:pPr>
            <a:r>
              <a:rPr lang="en-US" sz="1200" dirty="0">
                <a:latin typeface="Calibri" panose="020F0502020204030204" pitchFamily="34" charset="0"/>
                <a:ea typeface="Times New Roman" panose="02020603050405020304" pitchFamily="18" charset="0"/>
              </a:rPr>
              <a:t>N</a:t>
            </a:r>
            <a:r>
              <a:rPr lang="en-US" sz="1200" dirty="0">
                <a:effectLst/>
                <a:latin typeface="Calibri" panose="020F0502020204030204" pitchFamily="34" charset="0"/>
                <a:ea typeface="Times New Roman" panose="02020603050405020304" pitchFamily="18" charset="0"/>
              </a:rPr>
              <a:t>ews and social media outlets are reporting on the health concerns related to chlorine gas exposure and urging anyone affected to seek care.</a:t>
            </a:r>
            <a:endParaRPr lang="en-US" sz="1200" dirty="0">
              <a:effectLst/>
              <a:latin typeface="Times New Roman" panose="02020603050405020304" pitchFamily="18" charset="0"/>
              <a:ea typeface="Times New Roman" panose="02020603050405020304" pitchFamily="18" charset="0"/>
            </a:endParaRPr>
          </a:p>
          <a:p>
            <a:pPr marL="400050" indent="-171450">
              <a:spcBef>
                <a:spcPts val="0"/>
              </a:spcBef>
            </a:pPr>
            <a:endParaRPr lang="en-US" sz="1200" dirty="0">
              <a:effectLst/>
              <a:latin typeface="Times New Roman" panose="02020603050405020304" pitchFamily="18" charset="0"/>
              <a:ea typeface="Times New Roman" panose="02020603050405020304" pitchFamily="18" charset="0"/>
            </a:endParaRPr>
          </a:p>
          <a:p>
            <a:pPr>
              <a:spcBef>
                <a:spcPts val="0"/>
              </a:spcBef>
              <a:buClr>
                <a:srgbClr val="002F80"/>
              </a:buClr>
              <a:buSzPts val="1200"/>
              <a:tabLst>
                <a:tab pos="457200" algn="l"/>
              </a:tabLst>
            </a:pPr>
            <a:r>
              <a:rPr lang="en-US" sz="1200" dirty="0">
                <a:latin typeface="Calibri" panose="020F0502020204030204" pitchFamily="34" charset="0"/>
              </a:rPr>
              <a:t>911 operators and Poison Control Centers are overwhelmed with calls from those concerned about exposure. </a:t>
            </a:r>
          </a:p>
          <a:p>
            <a:pPr marL="0" indent="0">
              <a:spcBef>
                <a:spcPts val="0"/>
              </a:spcBef>
              <a:buClr>
                <a:srgbClr val="002F80"/>
              </a:buClr>
              <a:buSzPts val="1200"/>
              <a:buNone/>
              <a:tabLst>
                <a:tab pos="457200" algn="l"/>
              </a:tabLst>
            </a:pPr>
            <a:endParaRPr lang="en-US" sz="1200" dirty="0">
              <a:latin typeface="Calibri" panose="020F0502020204030204" pitchFamily="34" charset="0"/>
            </a:endParaRPr>
          </a:p>
          <a:p>
            <a:pPr>
              <a:spcBef>
                <a:spcPts val="0"/>
              </a:spcBef>
              <a:buClr>
                <a:srgbClr val="002F80"/>
              </a:buClr>
              <a:buSzPts val="1200"/>
              <a:tabLst>
                <a:tab pos="457200" algn="l"/>
              </a:tabLst>
            </a:pPr>
            <a:r>
              <a:rPr lang="en-US" sz="1200" dirty="0">
                <a:latin typeface="Calibri" panose="020F0502020204030204" pitchFamily="34" charset="0"/>
              </a:rPr>
              <a:t>Hospitals, clinics, physician offices, other  facilities are receiving symptomatic self-referred patients and EMS transports that were near the site as well as individuals concerned about potential exposure.</a:t>
            </a:r>
          </a:p>
          <a:p>
            <a:pPr>
              <a:spcBef>
                <a:spcPts val="0"/>
              </a:spcBef>
              <a:buClr>
                <a:srgbClr val="002F80"/>
              </a:buClr>
              <a:buSzPts val="1200"/>
              <a:tabLst>
                <a:tab pos="457200" algn="l"/>
              </a:tabLst>
            </a:pPr>
            <a:endParaRPr lang="en-US" sz="1200" dirty="0">
              <a:latin typeface="Calibri" panose="020F0502020204030204" pitchFamily="34" charset="0"/>
            </a:endParaRPr>
          </a:p>
          <a:p>
            <a:pPr>
              <a:spcBef>
                <a:spcPts val="0"/>
              </a:spcBef>
              <a:buClr>
                <a:srgbClr val="002F80"/>
              </a:buClr>
              <a:buSzPts val="1200"/>
              <a:tabLst>
                <a:tab pos="457200" algn="l"/>
              </a:tabLst>
            </a:pPr>
            <a:r>
              <a:rPr lang="en-US" sz="1200" dirty="0">
                <a:latin typeface="Calibri" panose="020F0502020204030204" pitchFamily="34" charset="0"/>
              </a:rPr>
              <a:t>You received patients with burn, major/minor trauma, respiratory distress, and self-evacuated individuals, as well as uninjured concerned citizens. Capacity is becoming overwhelmed as more victims present with respiratory irritation.</a:t>
            </a:r>
          </a:p>
        </p:txBody>
      </p:sp>
      <p:pic>
        <p:nvPicPr>
          <p:cNvPr id="10" name="Picture 9">
            <a:extLst>
              <a:ext uri="{FF2B5EF4-FFF2-40B4-BE49-F238E27FC236}">
                <a16:creationId xmlns:a16="http://schemas.microsoft.com/office/drawing/2014/main" id="{76B52F22-F5F5-41A1-AA4F-C1C9C7667571}"/>
              </a:ext>
            </a:extLst>
          </p:cNvPr>
          <p:cNvPicPr>
            <a:picLocks noChangeAspect="1"/>
          </p:cNvPicPr>
          <p:nvPr/>
        </p:nvPicPr>
        <p:blipFill rotWithShape="1">
          <a:blip r:embed="rId4">
            <a:extLst>
              <a:ext uri="{28A0092B-C50C-407E-A947-70E740481C1C}">
                <a14:useLocalDpi xmlns:a14="http://schemas.microsoft.com/office/drawing/2010/main" val="0"/>
              </a:ext>
            </a:extLst>
          </a:blip>
          <a:srcRect l="22369" r="1067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36563063"/>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0C49-DEAB-4CE4-AE67-0C1C23B31BC8}"/>
              </a:ext>
            </a:extLst>
          </p:cNvPr>
          <p:cNvSpPr>
            <a:spLocks noGrp="1"/>
          </p:cNvSpPr>
          <p:nvPr>
            <p:ph type="title"/>
          </p:nvPr>
        </p:nvSpPr>
        <p:spPr>
          <a:xfrm>
            <a:off x="2232211" y="322730"/>
            <a:ext cx="7727576" cy="734332"/>
          </a:xfrm>
        </p:spPr>
        <p:txBody>
          <a:bodyPr>
            <a:normAutofit/>
          </a:bodyPr>
          <a:lstStyle/>
          <a:p>
            <a:r>
              <a:rPr lang="en-US" sz="4500" dirty="0"/>
              <a:t>Module 2: Discussion Questions</a:t>
            </a:r>
          </a:p>
        </p:txBody>
      </p:sp>
      <p:sp>
        <p:nvSpPr>
          <p:cNvPr id="3" name="Content Placeholder 2">
            <a:extLst>
              <a:ext uri="{FF2B5EF4-FFF2-40B4-BE49-F238E27FC236}">
                <a16:creationId xmlns:a16="http://schemas.microsoft.com/office/drawing/2014/main" id="{C6BF4D72-4562-4E92-9974-E814091BB0DF}"/>
              </a:ext>
            </a:extLst>
          </p:cNvPr>
          <p:cNvSpPr>
            <a:spLocks noGrp="1"/>
          </p:cNvSpPr>
          <p:nvPr>
            <p:ph idx="1"/>
          </p:nvPr>
        </p:nvSpPr>
        <p:spPr>
          <a:xfrm>
            <a:off x="590175" y="1288482"/>
            <a:ext cx="11011647" cy="5277784"/>
          </a:xfrm>
        </p:spPr>
        <p:txBody>
          <a:bodyPr>
            <a:normAutofit lnSpcReduction="10000"/>
          </a:bodyPr>
          <a:lstStyle/>
          <a:p>
            <a:pPr marL="514350" marR="0" lvl="0" indent="-514350">
              <a:spcBef>
                <a:spcPts val="600"/>
              </a:spcBef>
              <a:spcAft>
                <a:spcPts val="600"/>
              </a:spcAft>
              <a:buFont typeface="+mj-lt"/>
              <a:buAutoNum type="arabicPeriod"/>
            </a:pPr>
            <a:r>
              <a:rPr lang="en-US" sz="2000" dirty="0">
                <a:effectLst/>
                <a:latin typeface="Calibri" panose="020F0502020204030204" pitchFamily="34" charset="0"/>
                <a:ea typeface="Times New Roman" panose="02020603050405020304" pitchFamily="18" charset="0"/>
              </a:rPr>
              <a:t>Who decides and communicates shelter-in-place or evacuation orders to the community? How would a hospital be informed of those orders? What actions would a hospital take if it was in the affected zone?</a:t>
            </a:r>
          </a:p>
          <a:p>
            <a:pPr marL="514350" marR="0" lvl="0" indent="-514350">
              <a:spcBef>
                <a:spcPts val="600"/>
              </a:spcBef>
              <a:spcAft>
                <a:spcPts val="600"/>
              </a:spcAft>
              <a:buFont typeface="+mj-lt"/>
              <a:buAutoNum type="arabicPeriod"/>
            </a:pPr>
            <a:endParaRPr lang="en-US" sz="1000" dirty="0">
              <a:effectLst/>
              <a:latin typeface="Calibri" panose="020F0502020204030204" pitchFamily="34" charset="0"/>
              <a:ea typeface="Times New Roman" panose="02020603050405020304" pitchFamily="18" charset="0"/>
            </a:endParaRPr>
          </a:p>
          <a:p>
            <a:pPr marL="514350" marR="0" lvl="0" indent="-514350">
              <a:spcBef>
                <a:spcPts val="600"/>
              </a:spcBef>
              <a:spcAft>
                <a:spcPts val="600"/>
              </a:spcAft>
              <a:buFont typeface="+mj-lt"/>
              <a:buAutoNum type="arabicPeriod"/>
            </a:pPr>
            <a:r>
              <a:rPr lang="en-US" sz="2000" dirty="0">
                <a:effectLst/>
                <a:latin typeface="Calibri" panose="020F0502020204030204" pitchFamily="34" charset="0"/>
                <a:ea typeface="Times New Roman" panose="02020603050405020304" pitchFamily="18" charset="0"/>
              </a:rPr>
              <a:t>What plans does your facility have for a large number of contaminated, or potentially contaminated, patients? Is there an alternate area for triage/assessment? Do you have the ability to provide ‘dry’ decontamination (i.e., clothing removal, </a:t>
            </a:r>
            <a:r>
              <a:rPr lang="en-US" sz="1800" dirty="0">
                <a:effectLst/>
                <a:latin typeface="Segoe UI" panose="020B0502040204020203" pitchFamily="34" charset="0"/>
              </a:rPr>
              <a:t>dry absorbent material for blotting skin, </a:t>
            </a:r>
            <a:r>
              <a:rPr lang="en-US" sz="2000" dirty="0">
                <a:effectLst/>
                <a:latin typeface="Calibri" panose="020F0502020204030204" pitchFamily="34" charset="0"/>
                <a:ea typeface="Times New Roman" panose="02020603050405020304" pitchFamily="18" charset="0"/>
              </a:rPr>
              <a:t> redress)? </a:t>
            </a:r>
          </a:p>
          <a:p>
            <a:pPr marL="514350" marR="0" lvl="0" indent="-514350">
              <a:spcBef>
                <a:spcPts val="600"/>
              </a:spcBef>
              <a:spcAft>
                <a:spcPts val="600"/>
              </a:spcAft>
              <a:buFont typeface="+mj-lt"/>
              <a:buAutoNum type="arabicPeriod"/>
            </a:pPr>
            <a:endParaRPr lang="en-US" sz="1000" dirty="0">
              <a:effectLst/>
              <a:latin typeface="Calibri" panose="020F0502020204030204" pitchFamily="34" charset="0"/>
              <a:ea typeface="Times New Roman" panose="02020603050405020304" pitchFamily="18" charset="0"/>
            </a:endParaRPr>
          </a:p>
          <a:p>
            <a:pPr marL="514350" marR="0" lvl="0" indent="-514350">
              <a:spcBef>
                <a:spcPts val="600"/>
              </a:spcBef>
              <a:spcAft>
                <a:spcPts val="600"/>
              </a:spcAft>
              <a:buFont typeface="+mj-lt"/>
              <a:buAutoNum type="arabicPeriod"/>
            </a:pPr>
            <a:r>
              <a:rPr lang="en-US" sz="2000" dirty="0">
                <a:effectLst/>
                <a:latin typeface="Calibri" panose="020F0502020204030204" pitchFamily="34" charset="0"/>
                <a:ea typeface="Times New Roman" panose="02020603050405020304" pitchFamily="18" charset="0"/>
              </a:rPr>
              <a:t>What EMS transport resources are available for emergency and patient transfer (consider both public safety and private services including local, mutual aid, and state resources and/or ambulance strike teams)? </a:t>
            </a:r>
          </a:p>
          <a:p>
            <a:pPr marL="1428750" lvl="2" indent="-514350">
              <a:spcBef>
                <a:spcPts val="600"/>
              </a:spcBef>
              <a:spcAft>
                <a:spcPts val="600"/>
              </a:spcAft>
              <a:buFont typeface="+mj-lt"/>
              <a:buAutoNum type="alphaLcPeriod"/>
            </a:pPr>
            <a:r>
              <a:rPr lang="en-US" dirty="0">
                <a:effectLst/>
                <a:latin typeface="Calibri" panose="020F0502020204030204" pitchFamily="34" charset="0"/>
                <a:ea typeface="Times New Roman" panose="02020603050405020304" pitchFamily="18" charset="0"/>
              </a:rPr>
              <a:t>Encourage EMS to discuss considerations related to both ground and air assets.</a:t>
            </a:r>
          </a:p>
          <a:p>
            <a:pPr marL="514350" marR="0" lvl="0" indent="-514350">
              <a:spcBef>
                <a:spcPts val="600"/>
              </a:spcBef>
              <a:spcAft>
                <a:spcPts val="600"/>
              </a:spcAft>
              <a:buFont typeface="+mj-lt"/>
              <a:buAutoNum type="arabicPeriod"/>
            </a:pPr>
            <a:endParaRPr lang="en-US" sz="1000" dirty="0">
              <a:effectLst/>
              <a:latin typeface="Calibri" panose="020F0502020204030204" pitchFamily="34" charset="0"/>
              <a:ea typeface="Times New Roman" panose="02020603050405020304" pitchFamily="18" charset="0"/>
            </a:endParaRPr>
          </a:p>
          <a:p>
            <a:pPr marL="514350" marR="0" lvl="0" indent="-514350">
              <a:spcBef>
                <a:spcPts val="600"/>
              </a:spcBef>
              <a:spcAft>
                <a:spcPts val="600"/>
              </a:spcAft>
              <a:buFont typeface="+mj-lt"/>
              <a:buAutoNum type="arabicPeriod"/>
            </a:pPr>
            <a:r>
              <a:rPr lang="en-US" sz="2000" dirty="0">
                <a:effectLst/>
                <a:latin typeface="Calibri" panose="020F0502020204030204" pitchFamily="34" charset="0"/>
                <a:ea typeface="Times New Roman" panose="02020603050405020304" pitchFamily="18" charset="0"/>
              </a:rPr>
              <a:t>What type of additional assistance and resources are needed now that the surge capacity threshold is being exceeded (e.g., extra staff, space, specialty resources/equipment)? How does the HCC and its members support these needs? Are there other partners that you should coordinate with? </a:t>
            </a:r>
          </a:p>
        </p:txBody>
      </p:sp>
    </p:spTree>
    <p:extLst>
      <p:ext uri="{BB962C8B-B14F-4D97-AF65-F5344CB8AC3E}">
        <p14:creationId xmlns:p14="http://schemas.microsoft.com/office/powerpoint/2010/main" val="3421901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0C49-DEAB-4CE4-AE67-0C1C23B31BC8}"/>
              </a:ext>
            </a:extLst>
          </p:cNvPr>
          <p:cNvSpPr>
            <a:spLocks noGrp="1"/>
          </p:cNvSpPr>
          <p:nvPr>
            <p:ph type="title"/>
          </p:nvPr>
        </p:nvSpPr>
        <p:spPr>
          <a:xfrm>
            <a:off x="1358153" y="299469"/>
            <a:ext cx="9475694" cy="734332"/>
          </a:xfrm>
        </p:spPr>
        <p:txBody>
          <a:bodyPr>
            <a:noAutofit/>
          </a:bodyPr>
          <a:lstStyle/>
          <a:p>
            <a:r>
              <a:rPr lang="en-US" sz="4500" dirty="0"/>
              <a:t>Module 2: Discussion Questions (cont.)</a:t>
            </a:r>
          </a:p>
        </p:txBody>
      </p:sp>
      <p:sp>
        <p:nvSpPr>
          <p:cNvPr id="3" name="Content Placeholder 2">
            <a:extLst>
              <a:ext uri="{FF2B5EF4-FFF2-40B4-BE49-F238E27FC236}">
                <a16:creationId xmlns:a16="http://schemas.microsoft.com/office/drawing/2014/main" id="{C6BF4D72-4562-4E92-9974-E814091BB0DF}"/>
              </a:ext>
            </a:extLst>
          </p:cNvPr>
          <p:cNvSpPr>
            <a:spLocks noGrp="1"/>
          </p:cNvSpPr>
          <p:nvPr>
            <p:ph idx="1"/>
          </p:nvPr>
        </p:nvSpPr>
        <p:spPr>
          <a:xfrm>
            <a:off x="787225" y="1191532"/>
            <a:ext cx="10617550" cy="5382263"/>
          </a:xfrm>
        </p:spPr>
        <p:txBody>
          <a:bodyPr>
            <a:normAutofit/>
          </a:bodyPr>
          <a:lstStyle/>
          <a:p>
            <a:pPr marL="342900" marR="0" lvl="0" indent="-342900">
              <a:spcBef>
                <a:spcPts val="0"/>
              </a:spcBef>
              <a:spcAft>
                <a:spcPts val="0"/>
              </a:spcAft>
              <a:buSzPct val="100000"/>
              <a:buFont typeface="+mj-lt"/>
              <a:buAutoNum type="arabicPeriod" startAt="5"/>
            </a:pPr>
            <a:r>
              <a:rPr lang="en-US" sz="1800" dirty="0">
                <a:solidFill>
                  <a:srgbClr val="000000"/>
                </a:solidFill>
                <a:effectLst/>
                <a:ea typeface="Times New Roman" panose="02020603050405020304" pitchFamily="18" charset="0"/>
                <a:cs typeface="Calibri" panose="020F0502020204030204" pitchFamily="34" charset="0"/>
              </a:rPr>
              <a:t>If </a:t>
            </a:r>
            <a:r>
              <a:rPr lang="en-US" sz="1800" dirty="0">
                <a:solidFill>
                  <a:srgbClr val="000000"/>
                </a:solidFill>
                <a:ea typeface="Times New Roman" panose="02020603050405020304" pitchFamily="18" charset="0"/>
                <a:cs typeface="Calibri" panose="020F0502020204030204" pitchFamily="34" charset="0"/>
              </a:rPr>
              <a:t>a</a:t>
            </a:r>
            <a:r>
              <a:rPr lang="en-US" sz="1800" dirty="0">
                <a:solidFill>
                  <a:srgbClr val="000000"/>
                </a:solidFill>
                <a:effectLst/>
                <a:ea typeface="Times New Roman" panose="02020603050405020304" pitchFamily="18" charset="0"/>
                <a:cs typeface="Calibri" panose="020F0502020204030204" pitchFamily="34" charset="0"/>
              </a:rPr>
              <a:t> surge of concerned citizens require additional screening areas or treatment spaces (e.g., community screening centers, alternate care sites) how is that initiated?</a:t>
            </a:r>
          </a:p>
          <a:p>
            <a:pPr marL="1257300" lvl="2" indent="-342900">
              <a:spcBef>
                <a:spcPts val="0"/>
              </a:spcBef>
              <a:buSzPct val="100000"/>
              <a:buFont typeface="+mj-lt"/>
              <a:buAutoNum type="alphaLcPeriod"/>
            </a:pPr>
            <a:r>
              <a:rPr lang="en-US" sz="1800" dirty="0">
                <a:solidFill>
                  <a:srgbClr val="000000"/>
                </a:solidFill>
                <a:effectLst/>
                <a:ea typeface="Times New Roman" panose="02020603050405020304" pitchFamily="18" charset="0"/>
                <a:cs typeface="Arial" panose="020B0604020202020204" pitchFamily="34" charset="0"/>
              </a:rPr>
              <a:t>Who decides if a reception/screening center is activated? Who will operate the community reception center? </a:t>
            </a:r>
            <a:endParaRPr lang="en-US" sz="1800" dirty="0">
              <a:ea typeface="Times New Roman" panose="02020603050405020304" pitchFamily="18" charset="0"/>
              <a:cs typeface="Times New Roman" panose="02020603050405020304" pitchFamily="18" charset="0"/>
            </a:endParaRPr>
          </a:p>
          <a:p>
            <a:pPr marL="1257300" lvl="2" indent="-342900">
              <a:spcBef>
                <a:spcPts val="0"/>
              </a:spcBef>
              <a:buSzPct val="100000"/>
              <a:buFont typeface="+mj-lt"/>
              <a:buAutoNum type="alphaLcPeriod"/>
            </a:pPr>
            <a:r>
              <a:rPr lang="en-US" sz="1800" dirty="0">
                <a:solidFill>
                  <a:srgbClr val="000000"/>
                </a:solidFill>
                <a:effectLst/>
                <a:ea typeface="Times New Roman" panose="02020603050405020304" pitchFamily="18" charset="0"/>
                <a:cs typeface="Arial" panose="020B0604020202020204" pitchFamily="34" charset="0"/>
              </a:rPr>
              <a:t>When/how would this be coordinated, managed, supplied? How will the community screening site be staffed? </a:t>
            </a:r>
            <a:endParaRPr lang="en-US" sz="1800" dirty="0">
              <a:ea typeface="Times New Roman" panose="02020603050405020304" pitchFamily="18" charset="0"/>
              <a:cs typeface="Times New Roman" panose="02020603050405020304" pitchFamily="18" charset="0"/>
            </a:endParaRPr>
          </a:p>
          <a:p>
            <a:pPr marL="1257300" lvl="2" indent="-342900">
              <a:spcBef>
                <a:spcPts val="0"/>
              </a:spcBef>
              <a:buSzPct val="100000"/>
              <a:buFont typeface="+mj-lt"/>
              <a:buAutoNum type="alphaLcPeriod"/>
            </a:pPr>
            <a:r>
              <a:rPr lang="en-US" sz="1800" dirty="0">
                <a:solidFill>
                  <a:srgbClr val="000000"/>
                </a:solidFill>
                <a:effectLst/>
                <a:ea typeface="Times New Roman" panose="02020603050405020304" pitchFamily="18" charset="0"/>
                <a:cs typeface="Arial" panose="020B0604020202020204" pitchFamily="34" charset="0"/>
              </a:rPr>
              <a:t>Can dry or wet decontamination be provided on-site if needed?</a:t>
            </a:r>
          </a:p>
          <a:p>
            <a:pPr marL="914400" lvl="2" indent="0">
              <a:spcBef>
                <a:spcPts val="0"/>
              </a:spcBef>
              <a:buSzPct val="100000"/>
              <a:buNone/>
            </a:pPr>
            <a:endParaRPr lang="en-US" sz="1200" dirty="0">
              <a:solidFill>
                <a:srgbClr val="000000"/>
              </a:solidFill>
              <a:effectLst/>
              <a:ea typeface="Times New Roman" panose="02020603050405020304" pitchFamily="18" charset="0"/>
              <a:cs typeface="Arial" panose="020B0604020202020204" pitchFamily="34" charset="0"/>
            </a:endParaRPr>
          </a:p>
          <a:p>
            <a:pPr marL="1257300" lvl="2" indent="-342900">
              <a:spcBef>
                <a:spcPts val="0"/>
              </a:spcBef>
              <a:buSzPct val="100000"/>
              <a:buFont typeface="+mj-lt"/>
              <a:buAutoNum type="alphaLcPeriod"/>
            </a:pPr>
            <a:endParaRPr lang="en-US" sz="900" dirty="0">
              <a:effectLst/>
              <a:ea typeface="Times New Roman" panose="02020603050405020304" pitchFamily="18" charset="0"/>
              <a:cs typeface="Times New Roman" panose="02020603050405020304" pitchFamily="18" charset="0"/>
            </a:endParaRPr>
          </a:p>
          <a:p>
            <a:pPr marL="342900" marR="0" lvl="0" indent="-342900">
              <a:spcBef>
                <a:spcPts val="0"/>
              </a:spcBef>
              <a:spcAft>
                <a:spcPts val="0"/>
              </a:spcAft>
              <a:buSzPct val="100000"/>
              <a:buFont typeface="+mj-lt"/>
              <a:buAutoNum type="arabicPeriod" startAt="6"/>
            </a:pPr>
            <a:r>
              <a:rPr lang="en-US" sz="1800" dirty="0">
                <a:solidFill>
                  <a:srgbClr val="000000"/>
                </a:solidFill>
                <a:effectLst/>
                <a:ea typeface="Times New Roman" panose="02020603050405020304" pitchFamily="18" charset="0"/>
                <a:cs typeface="Calibri" panose="020F0502020204030204" pitchFamily="34" charset="0"/>
              </a:rPr>
              <a:t>How is HCC clinical and surge information being collected and distributed (e.g., via email, a special portal, messaging boards) to ensure consistent care and guidance is communicated across facilities?</a:t>
            </a:r>
          </a:p>
          <a:p>
            <a:pPr marL="1257300" lvl="2" indent="-342900">
              <a:spcBef>
                <a:spcPts val="0"/>
              </a:spcBef>
              <a:buSzPct val="100000"/>
              <a:buFont typeface="+mj-lt"/>
              <a:buAutoNum type="alphaLcPeriod"/>
            </a:pPr>
            <a:r>
              <a:rPr lang="en-US" sz="1800" dirty="0">
                <a:solidFill>
                  <a:srgbClr val="000000"/>
                </a:solidFill>
                <a:effectLst/>
                <a:ea typeface="Times New Roman" panose="02020603050405020304" pitchFamily="18" charset="0"/>
              </a:rPr>
              <a:t>Are data and subjective information being collected and reported for situational awareness (e.g., hospital capacity, number exposed, transport needs, supply requests)?</a:t>
            </a:r>
          </a:p>
          <a:p>
            <a:pPr marL="1257300" lvl="2" indent="-342900">
              <a:spcBef>
                <a:spcPts val="0"/>
              </a:spcBef>
              <a:buSzPct val="100000"/>
              <a:buFont typeface="+mj-lt"/>
              <a:buAutoNum type="alphaLcPeriod"/>
            </a:pPr>
            <a:r>
              <a:rPr lang="en-US" sz="1800" dirty="0">
                <a:solidFill>
                  <a:srgbClr val="000000"/>
                </a:solidFill>
                <a:effectLst/>
                <a:ea typeface="Times New Roman" panose="02020603050405020304" pitchFamily="18" charset="0"/>
              </a:rPr>
              <a:t>How will the HCC coordinate and share patient information across multiple facilities for patient tracking and family re-unification?</a:t>
            </a:r>
          </a:p>
          <a:p>
            <a:pPr marL="228600" marR="0">
              <a:spcBef>
                <a:spcPts val="0"/>
              </a:spcBef>
              <a:spcAft>
                <a:spcPts val="0"/>
              </a:spcAft>
            </a:pPr>
            <a:endParaRPr lang="en-US" sz="1200" dirty="0">
              <a:solidFill>
                <a:srgbClr val="000000"/>
              </a:solidFill>
              <a:effectLst/>
              <a:ea typeface="Times New Roman" panose="02020603050405020304" pitchFamily="18" charset="0"/>
            </a:endParaRPr>
          </a:p>
          <a:p>
            <a:pPr marL="342900" marR="0" lvl="0" indent="-342900">
              <a:spcBef>
                <a:spcPts val="0"/>
              </a:spcBef>
              <a:spcAft>
                <a:spcPts val="0"/>
              </a:spcAft>
              <a:buSzPct val="100000"/>
              <a:buFont typeface="+mj-lt"/>
              <a:buAutoNum type="arabicPeriod" startAt="7"/>
            </a:pPr>
            <a:r>
              <a:rPr lang="en-US" sz="1800" dirty="0">
                <a:solidFill>
                  <a:srgbClr val="000000"/>
                </a:solidFill>
                <a:effectLst/>
                <a:ea typeface="Times New Roman" panose="02020603050405020304" pitchFamily="18" charset="0"/>
                <a:cs typeface="Calibri" panose="020F0502020204030204" pitchFamily="34" charset="0"/>
              </a:rPr>
              <a:t>With public concern high, who is coordinating messaging to the public? What are the key messages?</a:t>
            </a:r>
          </a:p>
          <a:p>
            <a:pPr marL="1257300" lvl="2" indent="-342900">
              <a:spcBef>
                <a:spcPts val="0"/>
              </a:spcBef>
              <a:buSzPct val="100000"/>
              <a:buFont typeface="+mj-lt"/>
              <a:buAutoNum type="alphaLcPeriod"/>
            </a:pPr>
            <a:r>
              <a:rPr lang="en-US" sz="1800" dirty="0">
                <a:solidFill>
                  <a:srgbClr val="000000"/>
                </a:solidFill>
                <a:effectLst/>
                <a:ea typeface="Times New Roman" panose="02020603050405020304" pitchFamily="18" charset="0"/>
              </a:rPr>
              <a:t>How will the EOC Joint Information Center (JIC) coordinate public information with HCC members? </a:t>
            </a:r>
          </a:p>
          <a:p>
            <a:pPr marL="1257300" lvl="2" indent="-342900">
              <a:spcBef>
                <a:spcPts val="0"/>
              </a:spcBef>
              <a:buSzPct val="100000"/>
              <a:buFont typeface="+mj-lt"/>
              <a:buAutoNum type="alphaLcPeriod"/>
            </a:pPr>
            <a:r>
              <a:rPr lang="en-US" sz="1800" dirty="0">
                <a:solidFill>
                  <a:srgbClr val="000000"/>
                </a:solidFill>
                <a:effectLst/>
                <a:ea typeface="Times New Roman" panose="02020603050405020304" pitchFamily="18" charset="0"/>
              </a:rPr>
              <a:t>How will you ensure clear and consistent risk communication messaging to the public and media to prevent/mitigate mass panic? </a:t>
            </a:r>
          </a:p>
          <a:p>
            <a:pPr marL="1257300" lvl="2" indent="-342900">
              <a:spcBef>
                <a:spcPts val="0"/>
              </a:spcBef>
              <a:buSzPct val="100000"/>
              <a:buFont typeface="+mj-lt"/>
              <a:buAutoNum type="alphaLcPeriod"/>
            </a:pPr>
            <a:r>
              <a:rPr lang="en-US" sz="1800" dirty="0">
                <a:solidFill>
                  <a:srgbClr val="000000"/>
                </a:solidFill>
                <a:effectLst/>
                <a:ea typeface="Times New Roman" panose="02020603050405020304" pitchFamily="18" charset="0"/>
              </a:rPr>
              <a:t>Are there readily available chemical release/sheltering-in-place/evacuation scripts available for patients, staff, public messaging?</a:t>
            </a:r>
          </a:p>
        </p:txBody>
      </p:sp>
    </p:spTree>
    <p:extLst>
      <p:ext uri="{BB962C8B-B14F-4D97-AF65-F5344CB8AC3E}">
        <p14:creationId xmlns:p14="http://schemas.microsoft.com/office/powerpoint/2010/main" val="6630653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84211-4F91-49B0-9E04-83D0550025C6}"/>
              </a:ext>
            </a:extLst>
          </p:cNvPr>
          <p:cNvSpPr>
            <a:spLocks noGrp="1"/>
          </p:cNvSpPr>
          <p:nvPr>
            <p:ph type="title"/>
          </p:nvPr>
        </p:nvSpPr>
        <p:spPr>
          <a:xfrm>
            <a:off x="1136428" y="627564"/>
            <a:ext cx="7474172" cy="1325563"/>
          </a:xfrm>
        </p:spPr>
        <p:txBody>
          <a:bodyPr>
            <a:normAutofit/>
          </a:bodyPr>
          <a:lstStyle/>
          <a:p>
            <a:r>
              <a:rPr lang="en-US" dirty="0"/>
              <a:t>Module 2 Report Out</a:t>
            </a:r>
          </a:p>
        </p:txBody>
      </p:sp>
      <p:sp>
        <p:nvSpPr>
          <p:cNvPr id="3" name="Content Placeholder 2">
            <a:extLst>
              <a:ext uri="{FF2B5EF4-FFF2-40B4-BE49-F238E27FC236}">
                <a16:creationId xmlns:a16="http://schemas.microsoft.com/office/drawing/2014/main" id="{BC122C42-DF67-486C-A8F0-ADC78005BBC2}"/>
              </a:ext>
            </a:extLst>
          </p:cNvPr>
          <p:cNvSpPr>
            <a:spLocks noGrp="1"/>
          </p:cNvSpPr>
          <p:nvPr>
            <p:ph idx="1"/>
          </p:nvPr>
        </p:nvSpPr>
        <p:spPr>
          <a:xfrm>
            <a:off x="1136429" y="2278173"/>
            <a:ext cx="6467867" cy="3450613"/>
          </a:xfrm>
        </p:spPr>
        <p:txBody>
          <a:bodyPr anchor="ctr">
            <a:normAutofit/>
          </a:bodyPr>
          <a:lstStyle/>
          <a:p>
            <a:r>
              <a:rPr lang="en-US" sz="2400" dirty="0"/>
              <a:t>Each table provides top three lessons, due outs, action items.</a:t>
            </a:r>
          </a:p>
          <a:p>
            <a:r>
              <a:rPr lang="en-US" sz="2400" dirty="0"/>
              <a:t>Provide the rest of your notes to the exercise facilitator.</a:t>
            </a:r>
          </a:p>
          <a:p>
            <a:r>
              <a:rPr lang="en-US" sz="2400" dirty="0"/>
              <a:t>Please select a team scribe with legible handwriting.</a:t>
            </a:r>
          </a:p>
          <a:p>
            <a:pPr marL="0" indent="0">
              <a:buNone/>
            </a:pPr>
            <a:endParaRPr lang="en-US" sz="2400" dirty="0"/>
          </a:p>
          <a:p>
            <a:endParaRPr lang="en-US"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0A7B1511-9BA5-4184-99CB-484557146F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1868" y="2857501"/>
            <a:ext cx="1267236" cy="1142998"/>
          </a:xfrm>
          <a:prstGeom prst="rect">
            <a:avLst/>
          </a:prstGeom>
        </p:spPr>
      </p:pic>
    </p:spTree>
    <p:extLst>
      <p:ext uri="{BB962C8B-B14F-4D97-AF65-F5344CB8AC3E}">
        <p14:creationId xmlns:p14="http://schemas.microsoft.com/office/powerpoint/2010/main" val="2926407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outdoor, car, truck, tree&#10;&#10;Description automatically generated">
            <a:extLst>
              <a:ext uri="{FF2B5EF4-FFF2-40B4-BE49-F238E27FC236}">
                <a16:creationId xmlns:a16="http://schemas.microsoft.com/office/drawing/2014/main" id="{A8EA0F63-737D-4954-B1D2-5130CB78CBFE}"/>
              </a:ext>
            </a:extLst>
          </p:cNvPr>
          <p:cNvPicPr>
            <a:picLocks noChangeAspect="1"/>
          </p:cNvPicPr>
          <p:nvPr/>
        </p:nvPicPr>
        <p:blipFill rotWithShape="1">
          <a:blip r:embed="rId4">
            <a:extLst>
              <a:ext uri="{28A0092B-C50C-407E-A947-70E740481C1C}">
                <a14:useLocalDpi xmlns:a14="http://schemas.microsoft.com/office/drawing/2010/main" val="0"/>
              </a:ext>
            </a:extLst>
          </a:blip>
          <a:srcRect r="5882" b="-1"/>
          <a:stretch/>
        </p:blipFill>
        <p:spPr>
          <a:xfrm>
            <a:off x="2522356" y="10"/>
            <a:ext cx="9669642" cy="6857990"/>
          </a:xfrm>
          <a:prstGeom prst="rect">
            <a:avLst/>
          </a:prstGeom>
        </p:spPr>
      </p:pic>
      <p:sp>
        <p:nvSpPr>
          <p:cNvPr id="33" name="Rectangle 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1E580D5-FE24-463E-8A35-2C9BB9FBE259}"/>
              </a:ext>
            </a:extLst>
          </p:cNvPr>
          <p:cNvSpPr>
            <a:spLocks noGrp="1"/>
          </p:cNvSpPr>
          <p:nvPr>
            <p:ph type="title"/>
          </p:nvPr>
        </p:nvSpPr>
        <p:spPr>
          <a:xfrm>
            <a:off x="838200" y="365125"/>
            <a:ext cx="3822189" cy="1899912"/>
          </a:xfrm>
        </p:spPr>
        <p:txBody>
          <a:bodyPr>
            <a:normAutofit/>
          </a:bodyPr>
          <a:lstStyle/>
          <a:p>
            <a:r>
              <a:rPr lang="en-US" sz="3700" dirty="0"/>
              <a:t>Module 3: Ongoing Healthcare Coordination</a:t>
            </a:r>
          </a:p>
        </p:txBody>
      </p:sp>
      <p:sp>
        <p:nvSpPr>
          <p:cNvPr id="3" name="Content Placeholder 2">
            <a:extLst>
              <a:ext uri="{FF2B5EF4-FFF2-40B4-BE49-F238E27FC236}">
                <a16:creationId xmlns:a16="http://schemas.microsoft.com/office/drawing/2014/main" id="{FB51C2B7-C832-4F3C-9C36-BAD3BDEA65EE}"/>
              </a:ext>
            </a:extLst>
          </p:cNvPr>
          <p:cNvSpPr>
            <a:spLocks noGrp="1"/>
          </p:cNvSpPr>
          <p:nvPr>
            <p:ph idx="1"/>
          </p:nvPr>
        </p:nvSpPr>
        <p:spPr>
          <a:xfrm>
            <a:off x="838200" y="2162176"/>
            <a:ext cx="4325471" cy="4695814"/>
          </a:xfrm>
        </p:spPr>
        <p:txBody>
          <a:bodyPr>
            <a:normAutofit lnSpcReduction="10000"/>
          </a:bodyPr>
          <a:lstStyle/>
          <a:p>
            <a:pPr marL="0" indent="0">
              <a:buNone/>
            </a:pPr>
            <a:r>
              <a:rPr lang="en-US" sz="1200" b="1" dirty="0"/>
              <a:t>Monday evening, 8:00 pm and beyond (Explosion + 12 </a:t>
            </a:r>
            <a:r>
              <a:rPr lang="en-US" sz="1200" b="1" dirty="0" err="1"/>
              <a:t>hrs</a:t>
            </a:r>
            <a:r>
              <a:rPr lang="en-US" sz="1200" b="1" dirty="0"/>
              <a:t>)</a:t>
            </a:r>
          </a:p>
          <a:p>
            <a:pPr>
              <a:spcBef>
                <a:spcPts val="600"/>
              </a:spcBef>
              <a:buClr>
                <a:srgbClr val="002F80"/>
              </a:buClr>
              <a:buSzPct val="100000"/>
            </a:pPr>
            <a:r>
              <a:rPr lang="en-US" sz="1200" kern="1200" dirty="0">
                <a:effectLst/>
                <a:latin typeface="Calibri" panose="020F0502020204030204" pitchFamily="34" charset="0"/>
                <a:ea typeface="Times New Roman" panose="02020603050405020304" pitchFamily="18" charset="0"/>
                <a:cs typeface="Times New Roman" panose="02020603050405020304" pitchFamily="18" charset="0"/>
              </a:rPr>
              <a:t>Danger from the plume is over and the shelter-in-place order has been lifted.</a:t>
            </a:r>
          </a:p>
          <a:p>
            <a:pPr>
              <a:spcBef>
                <a:spcPts val="0"/>
              </a:spcBef>
              <a:buClr>
                <a:srgbClr val="002F80"/>
              </a:buClr>
              <a:buSzPct val="100000"/>
            </a:pPr>
            <a:endParaRPr lang="en-US" sz="12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buClr>
                <a:srgbClr val="002F80"/>
              </a:buClr>
              <a:buSzPct val="100000"/>
            </a:pPr>
            <a:r>
              <a:rPr lang="en-US" sz="1200" kern="1200" dirty="0">
                <a:effectLst/>
                <a:latin typeface="Calibri" panose="020F0502020204030204" pitchFamily="34" charset="0"/>
                <a:ea typeface="Times New Roman" panose="02020603050405020304" pitchFamily="18" charset="0"/>
                <a:cs typeface="Times New Roman" panose="02020603050405020304" pitchFamily="18" charset="0"/>
              </a:rPr>
              <a:t>The number of new patients presenting has decreased slightly but media coverage remains intense leading to ongoing emergency department burden to conduct exams.</a:t>
            </a:r>
          </a:p>
          <a:p>
            <a:pPr>
              <a:spcBef>
                <a:spcPts val="0"/>
              </a:spcBef>
              <a:buClr>
                <a:srgbClr val="002F80"/>
              </a:buClr>
              <a:buSzPct val="100000"/>
            </a:pPr>
            <a:endParaRPr lang="en-US" sz="12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buClr>
                <a:srgbClr val="002F80"/>
              </a:buClr>
              <a:buSzPct val="100000"/>
            </a:pPr>
            <a:r>
              <a:rPr lang="en-US" sz="1200" kern="1200" dirty="0">
                <a:effectLst/>
                <a:latin typeface="Calibri" panose="020F0502020204030204" pitchFamily="34" charset="0"/>
                <a:ea typeface="Times New Roman" panose="02020603050405020304" pitchFamily="18" charset="0"/>
                <a:cs typeface="Times New Roman" panose="02020603050405020304" pitchFamily="18" charset="0"/>
              </a:rPr>
              <a:t>A community reception center remains open to support screening of concerned residents.</a:t>
            </a:r>
          </a:p>
          <a:p>
            <a:pPr>
              <a:spcBef>
                <a:spcPts val="0"/>
              </a:spcBef>
              <a:buClr>
                <a:srgbClr val="002F80"/>
              </a:buClr>
              <a:buSzPct val="100000"/>
            </a:pPr>
            <a:endParaRPr lang="en-US" sz="12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buClr>
                <a:srgbClr val="002F80"/>
              </a:buClr>
              <a:buSzPct val="100000"/>
            </a:pPr>
            <a:r>
              <a:rPr lang="en-US" sz="1200" dirty="0">
                <a:effectLst/>
                <a:latin typeface="Calibri" panose="020F0502020204030204" pitchFamily="34" charset="0"/>
                <a:ea typeface="Times New Roman" panose="02020603050405020304" pitchFamily="18" charset="0"/>
                <a:cs typeface="Arial" panose="020B0604020202020204" pitchFamily="34" charset="0"/>
              </a:rPr>
              <a:t>Patients suffering from chlorine exposure (e.g., minor/major traumas, burns, other injuries) </a:t>
            </a:r>
            <a:r>
              <a:rPr lang="en-US" sz="1200" dirty="0">
                <a:latin typeface="Calibri" panose="020F0502020204030204" pitchFamily="34" charset="0"/>
                <a:ea typeface="Times New Roman" panose="02020603050405020304" pitchFamily="18" charset="0"/>
                <a:cs typeface="Arial" panose="020B0604020202020204" pitchFamily="34" charset="0"/>
              </a:rPr>
              <a:t>were </a:t>
            </a:r>
            <a:r>
              <a:rPr lang="en-US" sz="1200" dirty="0">
                <a:effectLst/>
                <a:latin typeface="Calibri" panose="020F0502020204030204" pitchFamily="34" charset="0"/>
                <a:ea typeface="Times New Roman" panose="02020603050405020304" pitchFamily="18" charset="0"/>
                <a:cs typeface="Arial" panose="020B0604020202020204" pitchFamily="34" charset="0"/>
              </a:rPr>
              <a:t>stabilized </a:t>
            </a:r>
            <a:r>
              <a:rPr lang="en-US" sz="1200" dirty="0">
                <a:latin typeface="Calibri" panose="020F0502020204030204" pitchFamily="34" charset="0"/>
                <a:ea typeface="Times New Roman" panose="02020603050405020304" pitchFamily="18" charset="0"/>
                <a:cs typeface="Arial" panose="020B0604020202020204" pitchFamily="34" charset="0"/>
              </a:rPr>
              <a:t>but </a:t>
            </a:r>
            <a:r>
              <a:rPr lang="en-US" sz="1200" dirty="0">
                <a:effectLst/>
                <a:latin typeface="Calibri" panose="020F0502020204030204" pitchFamily="34" charset="0"/>
                <a:ea typeface="Times New Roman" panose="02020603050405020304" pitchFamily="18" charset="0"/>
                <a:cs typeface="Arial" panose="020B0604020202020204" pitchFamily="34" charset="0"/>
              </a:rPr>
              <a:t>may now require secondary transfer for ongoing care. Some will need to be cared for locally until transport/inpatient capacity catches up.</a:t>
            </a:r>
          </a:p>
          <a:p>
            <a:pPr>
              <a:spcBef>
                <a:spcPts val="0"/>
              </a:spcBef>
              <a:buClr>
                <a:srgbClr val="002F80"/>
              </a:buClr>
              <a:buSzPct val="100000"/>
            </a:pPr>
            <a:endParaRPr lang="en-US" sz="1200" dirty="0">
              <a:effectLst/>
              <a:latin typeface="Calibri" panose="020F0502020204030204" pitchFamily="34" charset="0"/>
              <a:ea typeface="Times New Roman" panose="02020603050405020304" pitchFamily="18" charset="0"/>
              <a:cs typeface="Arial" panose="020B0604020202020204" pitchFamily="34" charset="0"/>
            </a:endParaRPr>
          </a:p>
          <a:p>
            <a:pPr>
              <a:spcBef>
                <a:spcPts val="0"/>
              </a:spcBef>
              <a:buClr>
                <a:srgbClr val="002F80"/>
              </a:buClr>
              <a:buSzPct val="100000"/>
            </a:pPr>
            <a:r>
              <a:rPr lang="en-US" sz="1200" dirty="0">
                <a:effectLst/>
                <a:latin typeface="Calibri" panose="020F0502020204030204" pitchFamily="34" charset="0"/>
                <a:ea typeface="Times New Roman" panose="02020603050405020304" pitchFamily="18" charset="0"/>
                <a:cs typeface="Arial" panose="020B0604020202020204" pitchFamily="34" charset="0"/>
              </a:rPr>
              <a:t>Specialty (critical care) transportation resources are also needed for patient movement.</a:t>
            </a:r>
          </a:p>
          <a:p>
            <a:pPr>
              <a:spcBef>
                <a:spcPts val="0"/>
              </a:spcBef>
              <a:buClr>
                <a:srgbClr val="002F80"/>
              </a:buClr>
              <a:buSzPct val="100000"/>
            </a:pPr>
            <a:endParaRPr lang="en-US" sz="1200" dirty="0">
              <a:effectLst/>
              <a:latin typeface="Calibri" panose="020F0502020204030204" pitchFamily="34" charset="0"/>
              <a:ea typeface="Times New Roman" panose="02020603050405020304" pitchFamily="18" charset="0"/>
              <a:cs typeface="Arial" panose="020B0604020202020204" pitchFamily="34" charset="0"/>
            </a:endParaRPr>
          </a:p>
          <a:p>
            <a:pPr>
              <a:spcBef>
                <a:spcPts val="0"/>
              </a:spcBef>
              <a:buClr>
                <a:srgbClr val="002F80"/>
              </a:buClr>
              <a:buSzPct val="100000"/>
            </a:pPr>
            <a:r>
              <a:rPr lang="en-US" sz="1200" kern="1200" dirty="0">
                <a:effectLst/>
                <a:latin typeface="Calibri" panose="020F0502020204030204" pitchFamily="34" charset="0"/>
                <a:ea typeface="Times New Roman" panose="02020603050405020304" pitchFamily="18" charset="0"/>
                <a:cs typeface="Times New Roman" panose="02020603050405020304" pitchFamily="18" charset="0"/>
              </a:rPr>
              <a:t>The medical examiner needs guidance on the decontamination of decedents.</a:t>
            </a:r>
          </a:p>
          <a:p>
            <a:pPr>
              <a:spcBef>
                <a:spcPts val="0"/>
              </a:spcBef>
              <a:buClr>
                <a:srgbClr val="002F80"/>
              </a:buClr>
              <a:buSzPct val="100000"/>
            </a:pPr>
            <a:endParaRPr lang="en-US" sz="12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buClr>
                <a:srgbClr val="002F80"/>
              </a:buClr>
              <a:buSzPct val="100000"/>
            </a:pPr>
            <a:r>
              <a:rPr lang="en-US" sz="1200" kern="1200" dirty="0">
                <a:effectLst/>
                <a:latin typeface="Calibri" panose="020F0502020204030204" pitchFamily="34" charset="0"/>
                <a:ea typeface="Times New Roman" panose="02020603050405020304" pitchFamily="18" charset="0"/>
                <a:cs typeface="Times New Roman" panose="02020603050405020304" pitchFamily="18" charset="0"/>
              </a:rPr>
              <a:t>Hospitals/EMS have clothing/belongings they’re not sure </a:t>
            </a:r>
            <a:r>
              <a:rPr lang="en-US" sz="1200" dirty="0">
                <a:latin typeface="Calibri" panose="020F0502020204030204" pitchFamily="34" charset="0"/>
                <a:ea typeface="Times New Roman" panose="02020603050405020304" pitchFamily="18" charset="0"/>
                <a:cs typeface="Times New Roman" panose="02020603050405020304" pitchFamily="18" charset="0"/>
              </a:rPr>
              <a:t>can be returned</a:t>
            </a:r>
            <a:r>
              <a:rPr lang="en-US" sz="1200" kern="1200" dirty="0">
                <a:effectLst/>
                <a:latin typeface="Calibri" panose="020F0502020204030204" pitchFamily="34" charset="0"/>
                <a:ea typeface="Times New Roman" panose="02020603050405020304" pitchFamily="18" charset="0"/>
                <a:cs typeface="Times New Roman" panose="02020603050405020304" pitchFamily="18" charset="0"/>
              </a:rPr>
              <a:t>. Victims are asking for belongings from the decontamination process.</a:t>
            </a:r>
          </a:p>
          <a:p>
            <a:pPr>
              <a:spcBef>
                <a:spcPts val="0"/>
              </a:spcBef>
              <a:buClr>
                <a:srgbClr val="002F80"/>
              </a:buClr>
              <a:buSzPct val="100000"/>
            </a:pPr>
            <a:endParaRPr lang="en-US" sz="1200" kern="12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0"/>
              </a:spcBef>
              <a:buClr>
                <a:srgbClr val="002F80"/>
              </a:buClr>
              <a:buSzPct val="100000"/>
            </a:pPr>
            <a:r>
              <a:rPr lang="en-US" sz="1200" kern="1200" dirty="0">
                <a:effectLst/>
                <a:latin typeface="Calibri" panose="020F0502020204030204" pitchFamily="34" charset="0"/>
                <a:ea typeface="Times New Roman" panose="02020603050405020304" pitchFamily="18" charset="0"/>
                <a:cs typeface="Times New Roman" panose="02020603050405020304" pitchFamily="18" charset="0"/>
              </a:rPr>
              <a:t>Mental health/wellness experts warn of negative mental health impacts.</a:t>
            </a:r>
            <a:endParaRPr lang="en-US" sz="1200" dirty="0"/>
          </a:p>
        </p:txBody>
      </p:sp>
    </p:spTree>
    <p:extLst>
      <p:ext uri="{BB962C8B-B14F-4D97-AF65-F5344CB8AC3E}">
        <p14:creationId xmlns:p14="http://schemas.microsoft.com/office/powerpoint/2010/main" val="1560733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563B-4357-46F7-A1E6-5358E273AABE}"/>
              </a:ext>
            </a:extLst>
          </p:cNvPr>
          <p:cNvSpPr>
            <a:spLocks noGrp="1"/>
          </p:cNvSpPr>
          <p:nvPr>
            <p:ph type="title"/>
          </p:nvPr>
        </p:nvSpPr>
        <p:spPr>
          <a:xfrm>
            <a:off x="2279276" y="351971"/>
            <a:ext cx="7633447" cy="1005150"/>
          </a:xfrm>
        </p:spPr>
        <p:txBody>
          <a:bodyPr>
            <a:normAutofit/>
          </a:bodyPr>
          <a:lstStyle/>
          <a:p>
            <a:r>
              <a:rPr lang="en-US" sz="4500" dirty="0"/>
              <a:t>Module 3: Discussion Questions</a:t>
            </a:r>
          </a:p>
        </p:txBody>
      </p:sp>
      <p:sp>
        <p:nvSpPr>
          <p:cNvPr id="3" name="Content Placeholder 2">
            <a:extLst>
              <a:ext uri="{FF2B5EF4-FFF2-40B4-BE49-F238E27FC236}">
                <a16:creationId xmlns:a16="http://schemas.microsoft.com/office/drawing/2014/main" id="{F7D10B3A-4AD1-4A36-9A55-9EE1B6C81B01}"/>
              </a:ext>
            </a:extLst>
          </p:cNvPr>
          <p:cNvSpPr>
            <a:spLocks noGrp="1"/>
          </p:cNvSpPr>
          <p:nvPr>
            <p:ph idx="1"/>
          </p:nvPr>
        </p:nvSpPr>
        <p:spPr>
          <a:xfrm>
            <a:off x="663387" y="1357121"/>
            <a:ext cx="10833848" cy="5176693"/>
          </a:xfrm>
        </p:spPr>
        <p:txBody>
          <a:bodyPr>
            <a:noAutofit/>
          </a:bodyPr>
          <a:lstStyle/>
          <a:p>
            <a:pPr marL="342900" marR="0" lvl="0" indent="-342900">
              <a:spcBef>
                <a:spcPts val="0"/>
              </a:spcBef>
              <a:spcAft>
                <a:spcPts val="0"/>
              </a:spcAft>
              <a:buFont typeface="+mj-lt"/>
              <a:buAutoNum type="arabicPeriod"/>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You have intubated many patients for airway inflammation that you cannot accommodate- how would you expand capacity at your hospital and/or coordinate referring those cases to a facility that has appropriate capacity and resources? </a:t>
            </a:r>
          </a:p>
          <a:p>
            <a:pPr marL="1257300" lvl="2" indent="-342900">
              <a:spcBef>
                <a:spcPts val="0"/>
              </a:spcBef>
              <a:buFont typeface="+mj-lt"/>
              <a:buAutoNum type="alphaLcPeriod"/>
            </a:pPr>
            <a:r>
              <a:rPr lang="en-US"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is the current referral process and how would this change for this incident? </a:t>
            </a:r>
          </a:p>
          <a:p>
            <a:pPr marL="1257300" lvl="2" indent="-342900">
              <a:spcBef>
                <a:spcPts val="0"/>
              </a:spcBef>
              <a:buFont typeface="+mj-lt"/>
              <a:buAutoNum type="alphaLcPeriod"/>
            </a:pPr>
            <a:r>
              <a:rPr lang="en-US"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will you prioritize/triage multiple referrals from your facility? </a:t>
            </a:r>
          </a:p>
          <a:p>
            <a:pPr marL="1257300" lvl="2" indent="-342900">
              <a:spcBef>
                <a:spcPts val="0"/>
              </a:spcBef>
              <a:buFont typeface="+mj-lt"/>
              <a:buAutoNum type="alphaLcPeriod"/>
            </a:pPr>
            <a:r>
              <a:rPr lang="en-US"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transportation resources will you need?</a:t>
            </a:r>
          </a:p>
          <a:p>
            <a:pPr marL="1257300" lvl="2" indent="-342900">
              <a:spcBef>
                <a:spcPts val="0"/>
              </a:spcBef>
              <a:buFont typeface="+mj-lt"/>
              <a:buAutoNum type="alphaLcPeriod"/>
            </a:pPr>
            <a:endPar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spcBef>
                <a:spcPts val="0"/>
              </a:spcBef>
              <a:spcAft>
                <a:spcPts val="0"/>
              </a:spcAft>
              <a:buFont typeface="+mj-lt"/>
              <a:buAutoNum type="arabicPeriod"/>
            </a:pPr>
            <a:endParaRPr lang="en-US" sz="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spcBef>
                <a:spcPts val="0"/>
              </a:spcBef>
              <a:spcAft>
                <a:spcPts val="0"/>
              </a:spcAft>
              <a:buFont typeface="+mj-lt"/>
              <a:buAutoNum type="arabicPeriod"/>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Does the HCC have a coordination role at this point? What is it? If not, who is coordinating healthcare resource issues?</a:t>
            </a:r>
          </a:p>
          <a:p>
            <a:pPr marL="342900" marR="0" lvl="0" indent="-342900">
              <a:spcBef>
                <a:spcPts val="0"/>
              </a:spcBef>
              <a:spcAft>
                <a:spcPts val="0"/>
              </a:spcAft>
              <a:buFont typeface="+mj-lt"/>
              <a:buAutoNum type="arabicPeriod"/>
            </a:pPr>
            <a:endPar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spcBef>
                <a:spcPts val="0"/>
              </a:spcBef>
              <a:spcAft>
                <a:spcPts val="0"/>
              </a:spcAft>
              <a:buFont typeface="+mj-lt"/>
              <a:buAutoNum type="arabicPeriod"/>
            </a:pPr>
            <a:endParaRPr lang="en-US" sz="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spcBef>
                <a:spcPts val="0"/>
              </a:spcBef>
              <a:spcAft>
                <a:spcPts val="0"/>
              </a:spcAft>
              <a:buFont typeface="+mj-lt"/>
              <a:buAutoNum type="arabicPeriod"/>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experts will hospitals work with to address contaminated belongings and low-level contamination if needed?</a:t>
            </a:r>
          </a:p>
          <a:p>
            <a:pPr marL="342900" marR="0" lvl="0" indent="-342900">
              <a:spcBef>
                <a:spcPts val="0"/>
              </a:spcBef>
              <a:spcAft>
                <a:spcPts val="0"/>
              </a:spcAft>
              <a:buFont typeface="+mj-lt"/>
              <a:buAutoNum type="arabicPeriod"/>
            </a:pPr>
            <a:endPar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spcBef>
                <a:spcPts val="0"/>
              </a:spcBef>
              <a:spcAft>
                <a:spcPts val="0"/>
              </a:spcAft>
              <a:buFont typeface="+mj-lt"/>
              <a:buAutoNum type="arabicPeriod"/>
            </a:pPr>
            <a:endParaRPr lang="en-US" sz="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spcBef>
                <a:spcPts val="0"/>
              </a:spcBef>
              <a:spcAft>
                <a:spcPts val="0"/>
              </a:spcAft>
              <a:buFont typeface="+mj-lt"/>
              <a:buAutoNum type="arabicPeriod"/>
            </a:pPr>
            <a:r>
              <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What types of staffing shortages and resource needs are likely to occur and how can the HCC help to address them? How many hospital staff, especially in the ER, have been properly trained for a chemical emergency response?</a:t>
            </a:r>
          </a:p>
          <a:p>
            <a:pPr marL="342900" marR="0" lvl="0" indent="-342900">
              <a:spcBef>
                <a:spcPts val="0"/>
              </a:spcBef>
              <a:spcAft>
                <a:spcPts val="0"/>
              </a:spcAft>
              <a:buFont typeface="+mj-lt"/>
              <a:buAutoNum type="arabicPeriod"/>
            </a:pPr>
            <a:endParaRPr lang="en-US" sz="1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spcBef>
                <a:spcPts val="0"/>
              </a:spcBef>
              <a:spcAft>
                <a:spcPts val="0"/>
              </a:spcAft>
              <a:buFont typeface="+mj-lt"/>
              <a:buAutoNum type="arabicPeriod"/>
            </a:pPr>
            <a:endParaRPr lang="en-US" sz="9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pPr marL="342900" indent="-342900">
              <a:spcBef>
                <a:spcPts val="0"/>
              </a:spcBef>
              <a:buFont typeface="+mj-lt"/>
              <a:buAutoNum type="arabicPeriod"/>
            </a:pPr>
            <a:r>
              <a:rPr lang="en-US" sz="2000" dirty="0">
                <a:solidFill>
                  <a:srgbClr val="000000"/>
                </a:solidFill>
                <a:effectLst/>
                <a:latin typeface="Calibri" panose="020F0502020204030204" pitchFamily="34" charset="0"/>
                <a:ea typeface="Times New Roman" panose="02020603050405020304" pitchFamily="18" charset="0"/>
              </a:rPr>
              <a:t>For materials and waste that require special disposal, what partners can support the exponential increased need for collection and disposal of contaminated materials?</a:t>
            </a:r>
            <a:endParaRPr lang="en-US" sz="2000" dirty="0">
              <a:solidFill>
                <a:srgbClr val="000000"/>
              </a:solidFill>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mj-lt"/>
              <a:buAutoNum type="arabicPeriod"/>
            </a:pPr>
            <a:endParaRPr lang="en-US"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296833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563B-4357-46F7-A1E6-5358E273AABE}"/>
              </a:ext>
            </a:extLst>
          </p:cNvPr>
          <p:cNvSpPr>
            <a:spLocks noGrp="1"/>
          </p:cNvSpPr>
          <p:nvPr>
            <p:ph type="title"/>
          </p:nvPr>
        </p:nvSpPr>
        <p:spPr>
          <a:xfrm>
            <a:off x="1391770" y="150354"/>
            <a:ext cx="9408459" cy="1179275"/>
          </a:xfrm>
        </p:spPr>
        <p:txBody>
          <a:bodyPr>
            <a:normAutofit/>
          </a:bodyPr>
          <a:lstStyle/>
          <a:p>
            <a:r>
              <a:rPr lang="en-US" sz="4500" dirty="0"/>
              <a:t>Module 3: Discussion Questions (cont.)</a:t>
            </a:r>
          </a:p>
        </p:txBody>
      </p:sp>
      <p:sp>
        <p:nvSpPr>
          <p:cNvPr id="3" name="Content Placeholder 2">
            <a:extLst>
              <a:ext uri="{FF2B5EF4-FFF2-40B4-BE49-F238E27FC236}">
                <a16:creationId xmlns:a16="http://schemas.microsoft.com/office/drawing/2014/main" id="{F7D10B3A-4AD1-4A36-9A55-9EE1B6C81B01}"/>
              </a:ext>
            </a:extLst>
          </p:cNvPr>
          <p:cNvSpPr>
            <a:spLocks noGrp="1"/>
          </p:cNvSpPr>
          <p:nvPr>
            <p:ph idx="1"/>
          </p:nvPr>
        </p:nvSpPr>
        <p:spPr>
          <a:xfrm>
            <a:off x="860610" y="1024829"/>
            <a:ext cx="10470777" cy="5682817"/>
          </a:xfrm>
        </p:spPr>
        <p:txBody>
          <a:bodyPr>
            <a:noAutofit/>
          </a:bodyPr>
          <a:lstStyle/>
          <a:p>
            <a:pPr marL="457200" marR="0" lvl="0" indent="-457200">
              <a:lnSpc>
                <a:spcPct val="115000"/>
              </a:lnSpc>
              <a:spcBef>
                <a:spcPts val="0"/>
              </a:spcBef>
              <a:spcAft>
                <a:spcPts val="0"/>
              </a:spcAft>
              <a:buFont typeface="+mj-lt"/>
              <a:buAutoNum type="arabicPeriod" startAt="6"/>
            </a:pPr>
            <a:r>
              <a:rPr lang="en-US" sz="2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Who do hospitals need to notify if they have conducted ‘wet’ decontamination activities that resulted in contaminated water moving into sanitary or storm sewers?</a:t>
            </a:r>
          </a:p>
          <a:p>
            <a:pPr marL="457200" marR="0" lvl="0" indent="-457200">
              <a:lnSpc>
                <a:spcPct val="115000"/>
              </a:lnSpc>
              <a:spcBef>
                <a:spcPts val="0"/>
              </a:spcBef>
              <a:spcAft>
                <a:spcPts val="0"/>
              </a:spcAft>
              <a:buFont typeface="+mj-lt"/>
              <a:buAutoNum type="arabicPeriod" startAt="6"/>
            </a:pPr>
            <a:endParaRPr lang="en-US" sz="1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457200" marR="0" lvl="0" indent="-457200">
              <a:lnSpc>
                <a:spcPct val="115000"/>
              </a:lnSpc>
              <a:spcBef>
                <a:spcPts val="0"/>
              </a:spcBef>
              <a:spcAft>
                <a:spcPts val="0"/>
              </a:spcAft>
              <a:buFont typeface="+mj-lt"/>
              <a:buAutoNum type="arabicPeriod" startAt="6"/>
            </a:pPr>
            <a:r>
              <a:rPr lang="en-US" sz="2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How will patients be tracked? Does the tracking mechanism support family reunification efforts? </a:t>
            </a:r>
          </a:p>
          <a:p>
            <a:pPr marL="457200" marR="0" lvl="0" indent="-457200">
              <a:lnSpc>
                <a:spcPct val="115000"/>
              </a:lnSpc>
              <a:spcBef>
                <a:spcPts val="0"/>
              </a:spcBef>
              <a:spcAft>
                <a:spcPts val="0"/>
              </a:spcAft>
              <a:buFont typeface="+mj-lt"/>
              <a:buAutoNum type="arabicPeriod" startAt="6"/>
            </a:pPr>
            <a:endParaRPr lang="en-US" sz="1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457200" marR="0" lvl="0" indent="-457200">
              <a:lnSpc>
                <a:spcPct val="115000"/>
              </a:lnSpc>
              <a:spcBef>
                <a:spcPts val="0"/>
              </a:spcBef>
              <a:spcAft>
                <a:spcPts val="0"/>
              </a:spcAft>
              <a:buFont typeface="+mj-lt"/>
              <a:buAutoNum type="arabicPeriod" startAt="6"/>
            </a:pPr>
            <a:r>
              <a:rPr lang="en-US" sz="2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What is the process for providing ongoing situational awareness communication among the HCC and jurisdictional health facilities/partners that includes up to date capacity, patient transport, and treatment guideline information?</a:t>
            </a:r>
          </a:p>
          <a:p>
            <a:pPr marL="457200" marR="0" lvl="0" indent="-457200">
              <a:lnSpc>
                <a:spcPct val="115000"/>
              </a:lnSpc>
              <a:spcBef>
                <a:spcPts val="0"/>
              </a:spcBef>
              <a:spcAft>
                <a:spcPts val="0"/>
              </a:spcAft>
              <a:buFont typeface="+mj-lt"/>
              <a:buAutoNum type="arabicPeriod" startAt="6"/>
            </a:pPr>
            <a:endParaRPr lang="en-US" sz="1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457200" marR="0" lvl="0" indent="-457200">
              <a:lnSpc>
                <a:spcPct val="115000"/>
              </a:lnSpc>
              <a:spcBef>
                <a:spcPts val="0"/>
              </a:spcBef>
              <a:spcAft>
                <a:spcPts val="0"/>
              </a:spcAft>
              <a:buFont typeface="+mj-lt"/>
              <a:buAutoNum type="arabicPeriod" startAt="6"/>
            </a:pPr>
            <a:r>
              <a:rPr lang="en-US" sz="2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What is your communication strategy to alleviate public fear and misinformation? </a:t>
            </a:r>
          </a:p>
          <a:p>
            <a:pPr marL="457200" marR="0" lvl="0" indent="-457200">
              <a:lnSpc>
                <a:spcPct val="115000"/>
              </a:lnSpc>
              <a:spcBef>
                <a:spcPts val="0"/>
              </a:spcBef>
              <a:spcAft>
                <a:spcPts val="0"/>
              </a:spcAft>
              <a:buFont typeface="+mj-lt"/>
              <a:buAutoNum type="arabicPeriod" startAt="6"/>
            </a:pPr>
            <a:endParaRPr lang="en-US" sz="1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457200" marR="0" lvl="0" indent="-457200">
              <a:lnSpc>
                <a:spcPct val="115000"/>
              </a:lnSpc>
              <a:spcBef>
                <a:spcPts val="0"/>
              </a:spcBef>
              <a:spcAft>
                <a:spcPts val="0"/>
              </a:spcAft>
              <a:buFont typeface="+mj-lt"/>
              <a:buAutoNum type="arabicPeriod" startAt="6"/>
            </a:pPr>
            <a:r>
              <a:rPr lang="en-US" sz="2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What efforts can be made to divert concerned but not exposed residents to seek medical attention at facilities other than hospital settings?</a:t>
            </a:r>
          </a:p>
          <a:p>
            <a:pPr marL="457200" marR="0" lvl="0" indent="-457200">
              <a:lnSpc>
                <a:spcPct val="115000"/>
              </a:lnSpc>
              <a:spcBef>
                <a:spcPts val="0"/>
              </a:spcBef>
              <a:spcAft>
                <a:spcPts val="0"/>
              </a:spcAft>
              <a:buFont typeface="+mj-lt"/>
              <a:buAutoNum type="arabicPeriod" startAt="6"/>
            </a:pPr>
            <a:endParaRPr lang="en-US" sz="1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457200" marR="0" lvl="0" indent="-457200">
              <a:lnSpc>
                <a:spcPct val="115000"/>
              </a:lnSpc>
              <a:spcBef>
                <a:spcPts val="0"/>
              </a:spcBef>
              <a:spcAft>
                <a:spcPts val="0"/>
              </a:spcAft>
              <a:buFont typeface="+mj-lt"/>
              <a:buAutoNum type="arabicPeriod" startAt="6"/>
            </a:pPr>
            <a:r>
              <a:rPr lang="en-US" sz="2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What mass fatality management plans are in place to support a large-scale incident. What considerations should be made for storing and final disposition of contaminated bodies? What is the role of funeral homes </a:t>
            </a:r>
            <a:r>
              <a:rPr lang="en-US" sz="2000" dirty="0">
                <a:solidFill>
                  <a:srgbClr val="000000"/>
                </a:solidFill>
                <a:latin typeface="Calibri" panose="020F0502020204030204" pitchFamily="34" charset="0"/>
                <a:ea typeface="Times New Roman" panose="02020603050405020304" pitchFamily="18" charset="0"/>
                <a:cs typeface="Arial" panose="020B0604020202020204" pitchFamily="34" charset="0"/>
              </a:rPr>
              <a:t>for contaminated remains?</a:t>
            </a:r>
            <a:endParaRPr lang="en-US" sz="20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a:p>
            <a:pPr marL="514350" marR="0" lvl="0" indent="-514350">
              <a:lnSpc>
                <a:spcPct val="115000"/>
              </a:lnSpc>
              <a:spcBef>
                <a:spcPts val="0"/>
              </a:spcBef>
              <a:spcAft>
                <a:spcPts val="0"/>
              </a:spcAft>
              <a:buFont typeface="+mj-lt"/>
              <a:buAutoNum type="arabicPeriod" startAt="8"/>
            </a:pPr>
            <a:endParaRPr lang="en-US" sz="2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703318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DFC13-CB98-4FD1-BB82-669A6FBD34A9}"/>
              </a:ext>
            </a:extLst>
          </p:cNvPr>
          <p:cNvSpPr>
            <a:spLocks noGrp="1"/>
          </p:cNvSpPr>
          <p:nvPr>
            <p:ph type="title"/>
          </p:nvPr>
        </p:nvSpPr>
        <p:spPr>
          <a:xfrm>
            <a:off x="1136428" y="627564"/>
            <a:ext cx="7474172" cy="1325563"/>
          </a:xfrm>
        </p:spPr>
        <p:txBody>
          <a:bodyPr>
            <a:normAutofit/>
          </a:bodyPr>
          <a:lstStyle/>
          <a:p>
            <a:r>
              <a:rPr lang="en-US" dirty="0"/>
              <a:t>Module 3 Report Out</a:t>
            </a:r>
          </a:p>
        </p:txBody>
      </p:sp>
      <p:sp>
        <p:nvSpPr>
          <p:cNvPr id="3" name="Content Placeholder 2">
            <a:extLst>
              <a:ext uri="{FF2B5EF4-FFF2-40B4-BE49-F238E27FC236}">
                <a16:creationId xmlns:a16="http://schemas.microsoft.com/office/drawing/2014/main" id="{01D82F01-0A5B-4B5E-8C3A-B2C1EDA785AC}"/>
              </a:ext>
            </a:extLst>
          </p:cNvPr>
          <p:cNvSpPr>
            <a:spLocks noGrp="1"/>
          </p:cNvSpPr>
          <p:nvPr>
            <p:ph idx="1"/>
          </p:nvPr>
        </p:nvSpPr>
        <p:spPr>
          <a:xfrm>
            <a:off x="1136429" y="2278173"/>
            <a:ext cx="6467867" cy="3450613"/>
          </a:xfrm>
        </p:spPr>
        <p:txBody>
          <a:bodyPr anchor="ctr">
            <a:normAutofit/>
          </a:bodyPr>
          <a:lstStyle/>
          <a:p>
            <a:r>
              <a:rPr lang="en-US" sz="2400" dirty="0"/>
              <a:t>Each table provides top 3 lessons, due outs, action items.</a:t>
            </a:r>
          </a:p>
          <a:p>
            <a:r>
              <a:rPr lang="en-US" sz="2400" dirty="0"/>
              <a:t>Provide the rest of your notes to the exercise facilitator.</a:t>
            </a:r>
          </a:p>
          <a:p>
            <a:r>
              <a:rPr lang="en-US" sz="2400" dirty="0"/>
              <a:t>Please select a team scribe with legible handwriting.</a:t>
            </a:r>
          </a:p>
          <a:p>
            <a:endParaRPr lang="en-US" sz="2400" dirty="0"/>
          </a:p>
          <a:p>
            <a:endParaRPr lang="en-US"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219C49D7-20DC-45E8-8A7B-B6D8B9FFB1C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1868" y="2857501"/>
            <a:ext cx="1267236" cy="1142998"/>
          </a:xfrm>
          <a:prstGeom prst="rect">
            <a:avLst/>
          </a:prstGeom>
        </p:spPr>
      </p:pic>
    </p:spTree>
    <p:extLst>
      <p:ext uri="{BB962C8B-B14F-4D97-AF65-F5344CB8AC3E}">
        <p14:creationId xmlns:p14="http://schemas.microsoft.com/office/powerpoint/2010/main" val="1981020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A14A3-4184-4395-96E2-6B1C4D455956}"/>
              </a:ext>
            </a:extLst>
          </p:cNvPr>
          <p:cNvSpPr>
            <a:spLocks noGrp="1"/>
          </p:cNvSpPr>
          <p:nvPr>
            <p:ph type="title"/>
          </p:nvPr>
        </p:nvSpPr>
        <p:spPr>
          <a:xfrm>
            <a:off x="1136428" y="627564"/>
            <a:ext cx="7474172" cy="1325563"/>
          </a:xfrm>
        </p:spPr>
        <p:txBody>
          <a:bodyPr>
            <a:normAutofit/>
          </a:bodyPr>
          <a:lstStyle/>
          <a:p>
            <a:r>
              <a:rPr lang="en-US" dirty="0"/>
              <a:t>Wrap Up</a:t>
            </a:r>
          </a:p>
        </p:txBody>
      </p:sp>
      <p:sp>
        <p:nvSpPr>
          <p:cNvPr id="3" name="Content Placeholder 2">
            <a:extLst>
              <a:ext uri="{FF2B5EF4-FFF2-40B4-BE49-F238E27FC236}">
                <a16:creationId xmlns:a16="http://schemas.microsoft.com/office/drawing/2014/main" id="{E9D74659-120E-4251-9A96-604A91E6A687}"/>
              </a:ext>
            </a:extLst>
          </p:cNvPr>
          <p:cNvSpPr>
            <a:spLocks noGrp="1"/>
          </p:cNvSpPr>
          <p:nvPr>
            <p:ph idx="1"/>
          </p:nvPr>
        </p:nvSpPr>
        <p:spPr>
          <a:xfrm>
            <a:off x="1136429" y="1561478"/>
            <a:ext cx="6467867" cy="3450613"/>
          </a:xfrm>
        </p:spPr>
        <p:txBody>
          <a:bodyPr anchor="ctr">
            <a:normAutofit/>
          </a:bodyPr>
          <a:lstStyle/>
          <a:p>
            <a:r>
              <a:rPr lang="en-US" sz="2400" dirty="0"/>
              <a:t>Closing comments</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406AD119-2F1C-46D0-8F0F-096E5D6F27C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6136339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E1496-8F26-4BB5-9D25-E8240D466187}"/>
              </a:ext>
            </a:extLst>
          </p:cNvPr>
          <p:cNvSpPr>
            <a:spLocks noGrp="1"/>
          </p:cNvSpPr>
          <p:nvPr>
            <p:ph type="title"/>
          </p:nvPr>
        </p:nvSpPr>
        <p:spPr>
          <a:xfrm>
            <a:off x="1136428" y="627564"/>
            <a:ext cx="7474172" cy="1325563"/>
          </a:xfrm>
        </p:spPr>
        <p:txBody>
          <a:bodyPr>
            <a:normAutofit/>
          </a:bodyPr>
          <a:lstStyle/>
          <a:p>
            <a:r>
              <a:rPr lang="en-US" dirty="0"/>
              <a:t>Hotwash</a:t>
            </a:r>
          </a:p>
        </p:txBody>
      </p:sp>
      <p:sp>
        <p:nvSpPr>
          <p:cNvPr id="3" name="Content Placeholder 2">
            <a:extLst>
              <a:ext uri="{FF2B5EF4-FFF2-40B4-BE49-F238E27FC236}">
                <a16:creationId xmlns:a16="http://schemas.microsoft.com/office/drawing/2014/main" id="{BE0BE7A2-45F2-496C-B066-EEF669BB8F9E}"/>
              </a:ext>
            </a:extLst>
          </p:cNvPr>
          <p:cNvSpPr>
            <a:spLocks noGrp="1"/>
          </p:cNvSpPr>
          <p:nvPr>
            <p:ph idx="1"/>
          </p:nvPr>
        </p:nvSpPr>
        <p:spPr>
          <a:xfrm>
            <a:off x="694231" y="2358913"/>
            <a:ext cx="6467867" cy="3450613"/>
          </a:xfrm>
        </p:spPr>
        <p:txBody>
          <a:bodyPr anchor="ctr">
            <a:normAutofit/>
          </a:bodyPr>
          <a:lstStyle/>
          <a:p>
            <a:r>
              <a:rPr lang="en-US" sz="2200" dirty="0"/>
              <a:t>Immediate feedback from participants</a:t>
            </a:r>
          </a:p>
          <a:p>
            <a:pPr lvl="1"/>
            <a:r>
              <a:rPr lang="en-US" sz="2200" dirty="0"/>
              <a:t>One positive about the exercise (something you learned, something you can implement immediately)</a:t>
            </a:r>
          </a:p>
          <a:p>
            <a:pPr lvl="1"/>
            <a:r>
              <a:rPr lang="en-US" sz="2200" dirty="0"/>
              <a:t>One item of correction or action from the exercise (something you would like to take back for immediate action)</a:t>
            </a:r>
          </a:p>
          <a:p>
            <a:r>
              <a:rPr lang="en-US" sz="2200" dirty="0"/>
              <a:t>Participants should fill out the Participant Feedback Form and submit it before they leave TODAY.</a:t>
            </a:r>
          </a:p>
        </p:txBody>
      </p:sp>
      <p:pic>
        <p:nvPicPr>
          <p:cNvPr id="5" name="Picture 4">
            <a:extLst>
              <a:ext uri="{FF2B5EF4-FFF2-40B4-BE49-F238E27FC236}">
                <a16:creationId xmlns:a16="http://schemas.microsoft.com/office/drawing/2014/main" id="{4D73867F-C0D1-4D7C-AFE8-C3605967382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67790" y="2857501"/>
            <a:ext cx="1435392" cy="1142998"/>
          </a:xfrm>
          <a:prstGeom prst="rect">
            <a:avLst/>
          </a:prstGeom>
        </p:spPr>
      </p:pic>
      <p:sp>
        <p:nvSpPr>
          <p:cNvPr id="7" name="TextBox 6">
            <a:extLst>
              <a:ext uri="{FF2B5EF4-FFF2-40B4-BE49-F238E27FC236}">
                <a16:creationId xmlns:a16="http://schemas.microsoft.com/office/drawing/2014/main" id="{DFE2D430-C004-48D1-8E4D-F85C7C87A3ED}"/>
              </a:ext>
            </a:extLst>
          </p:cNvPr>
          <p:cNvSpPr txBox="1"/>
          <p:nvPr/>
        </p:nvSpPr>
        <p:spPr>
          <a:xfrm>
            <a:off x="5306361" y="136183"/>
            <a:ext cx="4679125" cy="2308324"/>
          </a:xfrm>
          <a:prstGeom prst="rect">
            <a:avLst/>
          </a:prstGeom>
          <a:solidFill>
            <a:srgbClr val="FFFF00"/>
          </a:solidFill>
          <a:ln w="57150">
            <a:solidFill>
              <a:schemeClr val="accent1"/>
            </a:solidFill>
          </a:ln>
        </p:spPr>
        <p:txBody>
          <a:bodyPr wrap="square" rtlCol="0">
            <a:spAutoFit/>
          </a:bodyPr>
          <a:lstStyle/>
          <a:p>
            <a:pPr algn="ctr"/>
            <a:r>
              <a:rPr lang="en-US" b="1" u="sng" dirty="0"/>
              <a:t>Instructions for Use:</a:t>
            </a:r>
          </a:p>
          <a:p>
            <a:endParaRPr lang="en-US" dirty="0"/>
          </a:p>
          <a:p>
            <a:pPr algn="ctr"/>
            <a:r>
              <a:rPr lang="en-US" dirty="0"/>
              <a:t>An alternate option to the immediate feedback requested from participants can be to ask each participant to provide “3 Ups” (what worked well) and “3 Downs” (areas of improvement)</a:t>
            </a:r>
          </a:p>
          <a:p>
            <a:pPr algn="ctr"/>
            <a:endParaRPr lang="en-US" dirty="0"/>
          </a:p>
          <a:p>
            <a:pPr algn="ctr"/>
            <a:r>
              <a:rPr lang="en-US" sz="1600" dirty="0">
                <a:solidFill>
                  <a:srgbClr val="FF0000"/>
                </a:solidFill>
              </a:rPr>
              <a:t>[delete prior to presentation]</a:t>
            </a:r>
          </a:p>
        </p:txBody>
      </p:sp>
    </p:spTree>
    <p:extLst>
      <p:ext uri="{BB962C8B-B14F-4D97-AF65-F5344CB8AC3E}">
        <p14:creationId xmlns:p14="http://schemas.microsoft.com/office/powerpoint/2010/main" val="3862087631"/>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EBB6D-E990-4AB3-9E92-4199A1D42BAC}"/>
              </a:ext>
            </a:extLst>
          </p:cNvPr>
          <p:cNvSpPr>
            <a:spLocks noGrp="1"/>
          </p:cNvSpPr>
          <p:nvPr>
            <p:ph type="title"/>
          </p:nvPr>
        </p:nvSpPr>
        <p:spPr>
          <a:xfrm>
            <a:off x="1136428" y="627564"/>
            <a:ext cx="7474172" cy="1325563"/>
          </a:xfrm>
        </p:spPr>
        <p:txBody>
          <a:bodyPr>
            <a:normAutofit/>
          </a:bodyPr>
          <a:lstStyle/>
          <a:p>
            <a:r>
              <a:rPr lang="en-US" dirty="0"/>
              <a:t>Next Steps</a:t>
            </a:r>
          </a:p>
        </p:txBody>
      </p:sp>
      <p:sp>
        <p:nvSpPr>
          <p:cNvPr id="3" name="Content Placeholder 2">
            <a:extLst>
              <a:ext uri="{FF2B5EF4-FFF2-40B4-BE49-F238E27FC236}">
                <a16:creationId xmlns:a16="http://schemas.microsoft.com/office/drawing/2014/main" id="{1DC77BB2-9FCE-4FB5-A30B-70F9AA455715}"/>
              </a:ext>
            </a:extLst>
          </p:cNvPr>
          <p:cNvSpPr>
            <a:spLocks noGrp="1"/>
          </p:cNvSpPr>
          <p:nvPr>
            <p:ph idx="1"/>
          </p:nvPr>
        </p:nvSpPr>
        <p:spPr>
          <a:xfrm>
            <a:off x="1007641" y="2522953"/>
            <a:ext cx="6467867" cy="3952263"/>
          </a:xfrm>
        </p:spPr>
        <p:txBody>
          <a:bodyPr anchor="ctr">
            <a:normAutofit lnSpcReduction="10000"/>
          </a:bodyPr>
          <a:lstStyle/>
          <a:p>
            <a:r>
              <a:rPr lang="en-US" sz="2400" dirty="0"/>
              <a:t>Each participant/facility should prepare their own action items to close any noted gaps, in addition to the coalition-wide After Action Report and Improvement Plan</a:t>
            </a:r>
          </a:p>
          <a:p>
            <a:r>
              <a:rPr lang="en-US" sz="2400" dirty="0"/>
              <a:t>Compile notes and comments, and produce an After-Action Report and Improvement Plan</a:t>
            </a:r>
          </a:p>
          <a:p>
            <a:r>
              <a:rPr lang="en-US" sz="2400" dirty="0"/>
              <a:t>Share Improvement Plan with coalition members and any entity with an action item</a:t>
            </a:r>
          </a:p>
          <a:p>
            <a:r>
              <a:rPr lang="en-US" sz="2400" dirty="0"/>
              <a:t>Implement action items in the Improvement Plan such as updating plans, and address any training or equipment needs</a:t>
            </a:r>
          </a:p>
        </p:txBody>
      </p:sp>
      <p:pic>
        <p:nvPicPr>
          <p:cNvPr id="4" name="Picture 3">
            <a:extLst>
              <a:ext uri="{FF2B5EF4-FFF2-40B4-BE49-F238E27FC236}">
                <a16:creationId xmlns:a16="http://schemas.microsoft.com/office/drawing/2014/main" id="{08E4E85D-8645-40C8-A2C2-293B92FE9583}"/>
              </a:ext>
              <a:ext uri="{C183D7F6-B498-43B3-948B-1728B52AA6E4}">
                <adec:decorative xmlns:adec="http://schemas.microsoft.com/office/drawing/2017/decorative" val="1"/>
              </a:ext>
            </a:extLst>
          </p:cNvPr>
          <p:cNvPicPr>
            <a:picLocks noChangeAspect="1"/>
          </p:cNvPicPr>
          <p:nvPr/>
        </p:nvPicPr>
        <p:blipFill rotWithShape="1">
          <a:blip r:embed="rId4" cstate="print">
            <a:alphaModFix/>
            <a:extLst>
              <a:ext uri="{28A0092B-C50C-407E-A947-70E740481C1C}">
                <a14:useLocalDpi xmlns:a14="http://schemas.microsoft.com/office/drawing/2010/main"/>
              </a:ext>
            </a:extLst>
          </a:blip>
          <a:srcRect t="161" r="-8" b="-8"/>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8" name="TextBox 7">
            <a:extLst>
              <a:ext uri="{FF2B5EF4-FFF2-40B4-BE49-F238E27FC236}">
                <a16:creationId xmlns:a16="http://schemas.microsoft.com/office/drawing/2014/main" id="{70EB8F08-D96C-4542-BB3A-174664D22B93}"/>
              </a:ext>
            </a:extLst>
          </p:cNvPr>
          <p:cNvSpPr txBox="1"/>
          <p:nvPr/>
        </p:nvSpPr>
        <p:spPr>
          <a:xfrm>
            <a:off x="6334474" y="166960"/>
            <a:ext cx="3225338" cy="2246769"/>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Suggested next steps. Update as appropriate.</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1079694864"/>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C49D492EDDB1A44BA541335C83D560B" ma:contentTypeVersion="9" ma:contentTypeDescription="Create a new document." ma:contentTypeScope="" ma:versionID="ba50a6eeae8cdd114f2f802e4e4ab7b6">
  <xsd:schema xmlns:xsd="http://www.w3.org/2001/XMLSchema" xmlns:xs="http://www.w3.org/2001/XMLSchema" xmlns:p="http://schemas.microsoft.com/office/2006/metadata/properties" xmlns:ns2="104f4a76-b4c8-4551-88c5-b5de2311c9c0" xmlns:ns3="daef1808-d347-4228-9595-0481455a1fe2" targetNamespace="http://schemas.microsoft.com/office/2006/metadata/properties" ma:root="true" ma:fieldsID="420f09540dece4a27e9b0aa98672dd9a" ns2:_="" ns3:_="">
    <xsd:import namespace="104f4a76-b4c8-4551-88c5-b5de2311c9c0"/>
    <xsd:import namespace="daef1808-d347-4228-9595-0481455a1f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4f4a76-b4c8-4551-88c5-b5de2311c9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aef1808-d347-4228-9595-0481455a1fe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CF7EB5C-6E01-41BC-82AB-D97BFC6D6217}">
  <ds:schemaRefs>
    <ds:schemaRef ds:uri="http://schemas.microsoft.com/office/infopath/2007/PartnerControls"/>
    <ds:schemaRef ds:uri="http://purl.org/dc/elements/1.1/"/>
    <ds:schemaRef ds:uri="http://schemas.openxmlformats.org/package/2006/metadata/core-properties"/>
    <ds:schemaRef ds:uri="daef1808-d347-4228-9595-0481455a1fe2"/>
    <ds:schemaRef ds:uri="104f4a76-b4c8-4551-88c5-b5de2311c9c0"/>
    <ds:schemaRef ds:uri="http://schemas.microsoft.com/office/2006/metadata/properties"/>
    <ds:schemaRef ds:uri="http://schemas.microsoft.com/office/2006/documentManagement/types"/>
    <ds:schemaRef ds:uri="http://www.w3.org/XML/1998/namespace"/>
    <ds:schemaRef ds:uri="http://purl.org/dc/dcmitype/"/>
    <ds:schemaRef ds:uri="http://purl.org/dc/terms/"/>
  </ds:schemaRefs>
</ds:datastoreItem>
</file>

<file path=customXml/itemProps2.xml><?xml version="1.0" encoding="utf-8"?>
<ds:datastoreItem xmlns:ds="http://schemas.openxmlformats.org/officeDocument/2006/customXml" ds:itemID="{A06D6BED-4E5B-46B1-801E-A47DCB4AFBC5}">
  <ds:schemaRefs>
    <ds:schemaRef ds:uri="http://schemas.microsoft.com/sharepoint/v3/contenttype/forms"/>
  </ds:schemaRefs>
</ds:datastoreItem>
</file>

<file path=customXml/itemProps3.xml><?xml version="1.0" encoding="utf-8"?>
<ds:datastoreItem xmlns:ds="http://schemas.openxmlformats.org/officeDocument/2006/customXml" ds:itemID="{45697198-5CBD-4E2D-9C9A-55A7D699B1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4f4a76-b4c8-4551-88c5-b5de2311c9c0"/>
    <ds:schemaRef ds:uri="daef1808-d347-4228-9595-0481455a1f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2564</TotalTime>
  <Words>3982</Words>
  <Application>Microsoft Office PowerPoint</Application>
  <PresentationFormat>Widescreen</PresentationFormat>
  <Paragraphs>344</Paragraphs>
  <Slides>29</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Calibri</vt:lpstr>
      <vt:lpstr>Calibri Light</vt:lpstr>
      <vt:lpstr>Courier New</vt:lpstr>
      <vt:lpstr>Segoe UI</vt:lpstr>
      <vt:lpstr>Symbol</vt:lpstr>
      <vt:lpstr>Times New Roman</vt:lpstr>
      <vt:lpstr>Wingdings</vt:lpstr>
      <vt:lpstr>Office Theme</vt:lpstr>
      <vt:lpstr>Chemical Emergency  Surge Annex Tabletop Exercise</vt:lpstr>
      <vt:lpstr>Instructions for Use of this PPT Template – Delete this slide prior to presentation</vt:lpstr>
      <vt:lpstr>Welcome and Introductions</vt:lpstr>
      <vt:lpstr>Agenda</vt:lpstr>
      <vt:lpstr>Administrative Details</vt:lpstr>
      <vt:lpstr>Introduction to HCC Chemical Emergency Surge Annex</vt:lpstr>
      <vt:lpstr>Planning Assumptions</vt:lpstr>
      <vt:lpstr>Triggers or Coalition-Specific Response Steps</vt:lpstr>
      <vt:lpstr>Tabletop Exercise</vt:lpstr>
      <vt:lpstr>Exercise Scope</vt:lpstr>
      <vt:lpstr>HPP Program Capabilities Tested</vt:lpstr>
      <vt:lpstr>Exercise Objectives</vt:lpstr>
      <vt:lpstr>Guidelines</vt:lpstr>
      <vt:lpstr>Assumptions and Artificialities</vt:lpstr>
      <vt:lpstr>Module 1: Initial Recognition and Response</vt:lpstr>
      <vt:lpstr>Module 1: Discussion Questions</vt:lpstr>
      <vt:lpstr>Module 1 Discussion Questions (cont.)</vt:lpstr>
      <vt:lpstr>Module 1 Report Out</vt:lpstr>
      <vt:lpstr>Module 2: Community Coordination and Collaboration  </vt:lpstr>
      <vt:lpstr>Module 2: Discussion Questions</vt:lpstr>
      <vt:lpstr>Module 2: Discussion Questions (cont.)</vt:lpstr>
      <vt:lpstr>Module 2 Report Out</vt:lpstr>
      <vt:lpstr>Module 3: Ongoing Healthcare Coordination</vt:lpstr>
      <vt:lpstr>Module 3: Discussion Questions</vt:lpstr>
      <vt:lpstr>Module 3: Discussion Questions (cont.)</vt:lpstr>
      <vt:lpstr>Module 3 Report Out</vt:lpstr>
      <vt:lpstr>Wrap Up</vt:lpstr>
      <vt:lpstr>Hotwash</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Chemical Emergency Surge Plan Annex Tabletop Exercise PPT</dc:title>
  <dc:creator>ASPR TRACIE</dc:creator>
  <cp:keywords>chemical, HCC, coalition, tabletop</cp:keywords>
  <cp:lastModifiedBy>Corina Sole Brito</cp:lastModifiedBy>
  <cp:revision>30</cp:revision>
  <dcterms:created xsi:type="dcterms:W3CDTF">2021-03-19T15:17:49Z</dcterms:created>
  <dcterms:modified xsi:type="dcterms:W3CDTF">2022-01-28T14:33:48Z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0x0101005C49D492EDDB1A44BA541335C83D560B</vt:lpwstr>
  </property>
</Properties>
</file>