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56" r:id="rId5"/>
    <p:sldId id="257" r:id="rId6"/>
    <p:sldId id="258" r:id="rId7"/>
    <p:sldId id="286" r:id="rId8"/>
    <p:sldId id="264" r:id="rId9"/>
    <p:sldId id="260" r:id="rId10"/>
    <p:sldId id="261" r:id="rId11"/>
    <p:sldId id="262" r:id="rId12"/>
    <p:sldId id="263" r:id="rId13"/>
    <p:sldId id="266" r:id="rId14"/>
    <p:sldId id="267" r:id="rId15"/>
    <p:sldId id="268" r:id="rId16"/>
    <p:sldId id="269" r:id="rId17"/>
    <p:sldId id="270" r:id="rId18"/>
    <p:sldId id="271" r:id="rId19"/>
    <p:sldId id="272" r:id="rId20"/>
    <p:sldId id="291" r:id="rId21"/>
    <p:sldId id="287" r:id="rId22"/>
    <p:sldId id="282" r:id="rId23"/>
    <p:sldId id="273" r:id="rId24"/>
    <p:sldId id="274" r:id="rId25"/>
    <p:sldId id="288" r:id="rId26"/>
    <p:sldId id="292" r:id="rId27"/>
    <p:sldId id="283" r:id="rId28"/>
    <p:sldId id="275" r:id="rId29"/>
    <p:sldId id="289" r:id="rId30"/>
    <p:sldId id="276" r:id="rId31"/>
    <p:sldId id="293" r:id="rId32"/>
    <p:sldId id="284" r:id="rId33"/>
    <p:sldId id="279" r:id="rId34"/>
    <p:sldId id="280" r:id="rId35"/>
    <p:sldId id="281"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tricia Frost" initials="PF" lastIdx="1" clrIdx="0">
    <p:extLst>
      <p:ext uri="{19B8F6BF-5375-455C-9EA6-DF929625EA0E}">
        <p15:presenceInfo xmlns:p15="http://schemas.microsoft.com/office/powerpoint/2012/main" userId="S::pfrost@cchealth.org::895f2254-c1d0-4bec-90d4-0e76508b0273" providerId="AD"/>
      </p:ext>
    </p:extLst>
  </p:cmAuthor>
  <p:cmAuthor id="2" name="Kanawati, Bridget" initials="KB" lastIdx="12" clrIdx="1">
    <p:extLst>
      <p:ext uri="{19B8F6BF-5375-455C-9EA6-DF929625EA0E}">
        <p15:presenceInfo xmlns:p15="http://schemas.microsoft.com/office/powerpoint/2012/main" userId="S::17919@icf.com::70f81134-8f47-467b-9d6d-60057109a3ee" providerId="AD"/>
      </p:ext>
    </p:extLst>
  </p:cmAuthor>
  <p:cmAuthor id="3" name="MJ Nash" initials="MN" lastIdx="3" clrIdx="2">
    <p:extLst>
      <p:ext uri="{19B8F6BF-5375-455C-9EA6-DF929625EA0E}">
        <p15:presenceInfo xmlns:p15="http://schemas.microsoft.com/office/powerpoint/2012/main" userId="S::mjnash@helionhealth.com::fcdb575d-6801-46be-b5f9-1fea2ada484a" providerId="AD"/>
      </p:ext>
    </p:extLst>
  </p:cmAuthor>
  <p:cmAuthor id="4" name="Nieratko, Jennifer" initials="JN" lastIdx="1" clrIdx="3">
    <p:extLst>
      <p:ext uri="{19B8F6BF-5375-455C-9EA6-DF929625EA0E}">
        <p15:presenceInfo xmlns:p15="http://schemas.microsoft.com/office/powerpoint/2012/main" userId="Nieratko, Jennif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F80"/>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5F94B7-FCC4-4F60-882B-DACED1971F0E}" v="2" dt="2021-06-10T16:00:47.4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260" autoAdjust="0"/>
    <p:restoredTop sz="73021" autoAdjust="0"/>
  </p:normalViewPr>
  <p:slideViewPr>
    <p:cSldViewPr snapToGrid="0">
      <p:cViewPr varScale="1">
        <p:scale>
          <a:sx n="79" d="100"/>
          <a:sy n="79" d="100"/>
        </p:scale>
        <p:origin x="660"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le Brito, Corina" userId="b002a9e7-ef27-4d42-be11-35f56e8d14e1" providerId="ADAL" clId="{AF5F94B7-FCC4-4F60-882B-DACED1971F0E}"/>
    <pc:docChg chg="custSel modSld">
      <pc:chgData name="Sole Brito, Corina" userId="b002a9e7-ef27-4d42-be11-35f56e8d14e1" providerId="ADAL" clId="{AF5F94B7-FCC4-4F60-882B-DACED1971F0E}" dt="2021-06-10T15:59:52.987" v="1" actId="26606"/>
      <pc:docMkLst>
        <pc:docMk/>
      </pc:docMkLst>
      <pc:sldChg chg="addSp delSp modSp mod">
        <pc:chgData name="Sole Brito, Corina" userId="b002a9e7-ef27-4d42-be11-35f56e8d14e1" providerId="ADAL" clId="{AF5F94B7-FCC4-4F60-882B-DACED1971F0E}" dt="2021-06-10T15:59:52.987" v="1" actId="26606"/>
        <pc:sldMkLst>
          <pc:docMk/>
          <pc:sldMk cId="4009237002" sldId="263"/>
        </pc:sldMkLst>
        <pc:spChg chg="mod">
          <ac:chgData name="Sole Brito, Corina" userId="b002a9e7-ef27-4d42-be11-35f56e8d14e1" providerId="ADAL" clId="{AF5F94B7-FCC4-4F60-882B-DACED1971F0E}" dt="2021-06-10T15:59:52.987" v="1" actId="26606"/>
          <ac:spMkLst>
            <pc:docMk/>
            <pc:sldMk cId="4009237002" sldId="263"/>
            <ac:spMk id="2" creationId="{AC2B5298-5140-4926-A64B-DB5ED36072B3}"/>
          </ac:spMkLst>
        </pc:spChg>
        <pc:spChg chg="mod">
          <ac:chgData name="Sole Brito, Corina" userId="b002a9e7-ef27-4d42-be11-35f56e8d14e1" providerId="ADAL" clId="{AF5F94B7-FCC4-4F60-882B-DACED1971F0E}" dt="2021-06-10T15:59:52.987" v="1" actId="26606"/>
          <ac:spMkLst>
            <pc:docMk/>
            <pc:sldMk cId="4009237002" sldId="263"/>
            <ac:spMk id="4" creationId="{EDFF4EE6-E9D5-41CF-9910-9D11E98D1A0C}"/>
          </ac:spMkLst>
        </pc:spChg>
        <pc:spChg chg="del">
          <ac:chgData name="Sole Brito, Corina" userId="b002a9e7-ef27-4d42-be11-35f56e8d14e1" providerId="ADAL" clId="{AF5F94B7-FCC4-4F60-882B-DACED1971F0E}" dt="2021-06-10T15:59:52.987" v="1" actId="26606"/>
          <ac:spMkLst>
            <pc:docMk/>
            <pc:sldMk cId="4009237002" sldId="263"/>
            <ac:spMk id="27" creationId="{E49CC64F-7275-4E33-961B-0C5CDC439875}"/>
          </ac:spMkLst>
        </pc:spChg>
        <pc:spChg chg="add">
          <ac:chgData name="Sole Brito, Corina" userId="b002a9e7-ef27-4d42-be11-35f56e8d14e1" providerId="ADAL" clId="{AF5F94B7-FCC4-4F60-882B-DACED1971F0E}" dt="2021-06-10T15:59:52.987" v="1" actId="26606"/>
          <ac:spMkLst>
            <pc:docMk/>
            <pc:sldMk cId="4009237002" sldId="263"/>
            <ac:spMk id="32" creationId="{8537B233-9CDD-4A90-AABB-A8963DEE4FBC}"/>
          </ac:spMkLst>
        </pc:spChg>
        <pc:picChg chg="mod">
          <ac:chgData name="Sole Brito, Corina" userId="b002a9e7-ef27-4d42-be11-35f56e8d14e1" providerId="ADAL" clId="{AF5F94B7-FCC4-4F60-882B-DACED1971F0E}" dt="2021-06-10T15:59:52.987" v="1" actId="26606"/>
          <ac:picMkLst>
            <pc:docMk/>
            <pc:sldMk cId="4009237002" sldId="263"/>
            <ac:picMk id="5" creationId="{E4B62935-A2C3-43CD-874E-4DF590C7B20E}"/>
          </ac:picMkLst>
        </pc:picChg>
        <pc:cxnChg chg="add">
          <ac:chgData name="Sole Brito, Corina" userId="b002a9e7-ef27-4d42-be11-35f56e8d14e1" providerId="ADAL" clId="{AF5F94B7-FCC4-4F60-882B-DACED1971F0E}" dt="2021-06-10T15:59:52.987" v="1" actId="26606"/>
          <ac:cxnSpMkLst>
            <pc:docMk/>
            <pc:sldMk cId="4009237002" sldId="263"/>
            <ac:cxnSpMk id="34" creationId="{040575EE-C594-4566-BC00-663004E52AB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353DA8-A4ED-A447-8EAA-8931547DB2EB}" type="datetimeFigureOut">
              <a:rPr lang="en-US" smtClean="0"/>
              <a:t>6/10/2021</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5F6F9E-6CC7-D84A-BE71-3D7C02495A4C}" type="slidenum">
              <a:rPr lang="en-US" smtClean="0"/>
              <a:t>‹#›</a:t>
            </a:fld>
            <a:endParaRPr lang="en-US" dirty="0"/>
          </a:p>
        </p:txBody>
      </p:sp>
    </p:spTree>
    <p:extLst>
      <p:ext uri="{BB962C8B-B14F-4D97-AF65-F5344CB8AC3E}">
        <p14:creationId xmlns:p14="http://schemas.microsoft.com/office/powerpoint/2010/main" val="1961609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a:t>
            </a:fld>
            <a:endParaRPr lang="en-US" dirty="0"/>
          </a:p>
        </p:txBody>
      </p:sp>
    </p:spTree>
    <p:extLst>
      <p:ext uri="{BB962C8B-B14F-4D97-AF65-F5344CB8AC3E}">
        <p14:creationId xmlns:p14="http://schemas.microsoft.com/office/powerpoint/2010/main" val="2131557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10</a:t>
            </a:fld>
            <a:endParaRPr lang="en-US" dirty="0"/>
          </a:p>
        </p:txBody>
      </p:sp>
    </p:spTree>
    <p:extLst>
      <p:ext uri="{BB962C8B-B14F-4D97-AF65-F5344CB8AC3E}">
        <p14:creationId xmlns:p14="http://schemas.microsoft.com/office/powerpoint/2010/main" val="37711771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11</a:t>
            </a:fld>
            <a:endParaRPr lang="en-US" dirty="0"/>
          </a:p>
        </p:txBody>
      </p:sp>
    </p:spTree>
    <p:extLst>
      <p:ext uri="{BB962C8B-B14F-4D97-AF65-F5344CB8AC3E}">
        <p14:creationId xmlns:p14="http://schemas.microsoft.com/office/powerpoint/2010/main" val="10171664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12</a:t>
            </a:fld>
            <a:endParaRPr lang="en-US" dirty="0"/>
          </a:p>
        </p:txBody>
      </p:sp>
    </p:spTree>
    <p:extLst>
      <p:ext uri="{BB962C8B-B14F-4D97-AF65-F5344CB8AC3E}">
        <p14:creationId xmlns:p14="http://schemas.microsoft.com/office/powerpoint/2010/main" val="3385477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13</a:t>
            </a:fld>
            <a:endParaRPr lang="en-US" dirty="0"/>
          </a:p>
        </p:txBody>
      </p:sp>
    </p:spTree>
    <p:extLst>
      <p:ext uri="{BB962C8B-B14F-4D97-AF65-F5344CB8AC3E}">
        <p14:creationId xmlns:p14="http://schemas.microsoft.com/office/powerpoint/2010/main" val="234912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14</a:t>
            </a:fld>
            <a:endParaRPr lang="en-US" dirty="0"/>
          </a:p>
        </p:txBody>
      </p:sp>
    </p:spTree>
    <p:extLst>
      <p:ext uri="{BB962C8B-B14F-4D97-AF65-F5344CB8AC3E}">
        <p14:creationId xmlns:p14="http://schemas.microsoft.com/office/powerpoint/2010/main" val="18089884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15</a:t>
            </a:fld>
            <a:endParaRPr lang="en-US" dirty="0"/>
          </a:p>
        </p:txBody>
      </p:sp>
    </p:spTree>
    <p:extLst>
      <p:ext uri="{BB962C8B-B14F-4D97-AF65-F5344CB8AC3E}">
        <p14:creationId xmlns:p14="http://schemas.microsoft.com/office/powerpoint/2010/main" val="4190713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755F6F9E-6CC7-D84A-BE71-3D7C02495A4C}" type="slidenum">
              <a:rPr lang="en-US" smtClean="0"/>
              <a:t>16</a:t>
            </a:fld>
            <a:endParaRPr lang="en-US" dirty="0"/>
          </a:p>
        </p:txBody>
      </p:sp>
    </p:spTree>
    <p:extLst>
      <p:ext uri="{BB962C8B-B14F-4D97-AF65-F5344CB8AC3E}">
        <p14:creationId xmlns:p14="http://schemas.microsoft.com/office/powerpoint/2010/main" val="163424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755F6F9E-6CC7-D84A-BE71-3D7C02495A4C}" type="slidenum">
              <a:rPr lang="en-US" smtClean="0"/>
              <a:t>17</a:t>
            </a:fld>
            <a:endParaRPr lang="en-US" dirty="0"/>
          </a:p>
        </p:txBody>
      </p:sp>
    </p:spTree>
    <p:extLst>
      <p:ext uri="{BB962C8B-B14F-4D97-AF65-F5344CB8AC3E}">
        <p14:creationId xmlns:p14="http://schemas.microsoft.com/office/powerpoint/2010/main" val="3429703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fld id="{755F6F9E-6CC7-D84A-BE71-3D7C02495A4C}" type="slidenum">
              <a:rPr lang="en-US" smtClean="0"/>
              <a:t>18</a:t>
            </a:fld>
            <a:endParaRPr lang="en-US" dirty="0"/>
          </a:p>
        </p:txBody>
      </p:sp>
    </p:spTree>
    <p:extLst>
      <p:ext uri="{BB962C8B-B14F-4D97-AF65-F5344CB8AC3E}">
        <p14:creationId xmlns:p14="http://schemas.microsoft.com/office/powerpoint/2010/main" val="1038341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Supply those who will report out with a note pad and pen/ pencil at the beginning of the exercise and assign a scribe for each report out team, preferably someone whose handwriting can be read.</a:t>
            </a:r>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19</a:t>
            </a:fld>
            <a:endParaRPr lang="en-US" dirty="0"/>
          </a:p>
        </p:txBody>
      </p:sp>
    </p:spTree>
    <p:extLst>
      <p:ext uri="{BB962C8B-B14F-4D97-AF65-F5344CB8AC3E}">
        <p14:creationId xmlns:p14="http://schemas.microsoft.com/office/powerpoint/2010/main" val="1194359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a:t>
            </a:fld>
            <a:endParaRPr lang="en-US" dirty="0"/>
          </a:p>
        </p:txBody>
      </p:sp>
    </p:spTree>
    <p:extLst>
      <p:ext uri="{BB962C8B-B14F-4D97-AF65-F5344CB8AC3E}">
        <p14:creationId xmlns:p14="http://schemas.microsoft.com/office/powerpoint/2010/main" val="24250866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20</a:t>
            </a:fld>
            <a:endParaRPr lang="en-US" dirty="0"/>
          </a:p>
        </p:txBody>
      </p:sp>
    </p:spTree>
    <p:extLst>
      <p:ext uri="{BB962C8B-B14F-4D97-AF65-F5344CB8AC3E}">
        <p14:creationId xmlns:p14="http://schemas.microsoft.com/office/powerpoint/2010/main" val="428208292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21</a:t>
            </a:fld>
            <a:endParaRPr lang="en-US" dirty="0"/>
          </a:p>
        </p:txBody>
      </p:sp>
    </p:spTree>
    <p:extLst>
      <p:ext uri="{BB962C8B-B14F-4D97-AF65-F5344CB8AC3E}">
        <p14:creationId xmlns:p14="http://schemas.microsoft.com/office/powerpoint/2010/main" val="1490880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22</a:t>
            </a:fld>
            <a:endParaRPr lang="en-US" dirty="0"/>
          </a:p>
        </p:txBody>
      </p:sp>
    </p:spTree>
    <p:extLst>
      <p:ext uri="{BB962C8B-B14F-4D97-AF65-F5344CB8AC3E}">
        <p14:creationId xmlns:p14="http://schemas.microsoft.com/office/powerpoint/2010/main" val="23643574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23</a:t>
            </a:fld>
            <a:endParaRPr lang="en-US" dirty="0"/>
          </a:p>
        </p:txBody>
      </p:sp>
    </p:spTree>
    <p:extLst>
      <p:ext uri="{BB962C8B-B14F-4D97-AF65-F5344CB8AC3E}">
        <p14:creationId xmlns:p14="http://schemas.microsoft.com/office/powerpoint/2010/main" val="2036053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Supply those who will report out with a note pad and pen/ pencil at the beginning of the exercise and assign a scribe for each report out team, preferably someone whose handwriting can be read.</a:t>
            </a:r>
            <a:endParaRPr lang="en-US" dirty="0"/>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24</a:t>
            </a:fld>
            <a:endParaRPr lang="en-US" dirty="0"/>
          </a:p>
        </p:txBody>
      </p:sp>
    </p:spTree>
    <p:extLst>
      <p:ext uri="{BB962C8B-B14F-4D97-AF65-F5344CB8AC3E}">
        <p14:creationId xmlns:p14="http://schemas.microsoft.com/office/powerpoint/2010/main" val="4722352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25</a:t>
            </a:fld>
            <a:endParaRPr lang="en-US" dirty="0"/>
          </a:p>
        </p:txBody>
      </p:sp>
    </p:spTree>
    <p:extLst>
      <p:ext uri="{BB962C8B-B14F-4D97-AF65-F5344CB8AC3E}">
        <p14:creationId xmlns:p14="http://schemas.microsoft.com/office/powerpoint/2010/main" val="29260188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26</a:t>
            </a:fld>
            <a:endParaRPr lang="en-US" dirty="0"/>
          </a:p>
        </p:txBody>
      </p:sp>
    </p:spTree>
    <p:extLst>
      <p:ext uri="{BB962C8B-B14F-4D97-AF65-F5344CB8AC3E}">
        <p14:creationId xmlns:p14="http://schemas.microsoft.com/office/powerpoint/2010/main" val="929690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27</a:t>
            </a:fld>
            <a:endParaRPr lang="en-US" dirty="0"/>
          </a:p>
        </p:txBody>
      </p:sp>
    </p:spTree>
    <p:extLst>
      <p:ext uri="{BB962C8B-B14F-4D97-AF65-F5344CB8AC3E}">
        <p14:creationId xmlns:p14="http://schemas.microsoft.com/office/powerpoint/2010/main" val="284869508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28</a:t>
            </a:fld>
            <a:endParaRPr lang="en-US" dirty="0"/>
          </a:p>
        </p:txBody>
      </p:sp>
    </p:spTree>
    <p:extLst>
      <p:ext uri="{BB962C8B-B14F-4D97-AF65-F5344CB8AC3E}">
        <p14:creationId xmlns:p14="http://schemas.microsoft.com/office/powerpoint/2010/main" val="258659084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Supply those who will report out with a note pad and pen/ pencil at the beginning of the exercise and assign a scribe for each report out team, preferably someone whose handwriting can be read.</a:t>
            </a:r>
            <a:endParaRPr lang="en-US" dirty="0"/>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29</a:t>
            </a:fld>
            <a:endParaRPr lang="en-US" dirty="0"/>
          </a:p>
        </p:txBody>
      </p:sp>
    </p:spTree>
    <p:extLst>
      <p:ext uri="{BB962C8B-B14F-4D97-AF65-F5344CB8AC3E}">
        <p14:creationId xmlns:p14="http://schemas.microsoft.com/office/powerpoint/2010/main" val="1818725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3</a:t>
            </a:fld>
            <a:endParaRPr lang="en-US" dirty="0"/>
          </a:p>
        </p:txBody>
      </p:sp>
    </p:spTree>
    <p:extLst>
      <p:ext uri="{BB962C8B-B14F-4D97-AF65-F5344CB8AC3E}">
        <p14:creationId xmlns:p14="http://schemas.microsoft.com/office/powerpoint/2010/main" val="9725132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30</a:t>
            </a:fld>
            <a:endParaRPr lang="en-US" dirty="0"/>
          </a:p>
        </p:txBody>
      </p:sp>
    </p:spTree>
    <p:extLst>
      <p:ext uri="{BB962C8B-B14F-4D97-AF65-F5344CB8AC3E}">
        <p14:creationId xmlns:p14="http://schemas.microsoft.com/office/powerpoint/2010/main" val="52771957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31</a:t>
            </a:fld>
            <a:endParaRPr lang="en-US" dirty="0"/>
          </a:p>
        </p:txBody>
      </p:sp>
    </p:spTree>
    <p:extLst>
      <p:ext uri="{BB962C8B-B14F-4D97-AF65-F5344CB8AC3E}">
        <p14:creationId xmlns:p14="http://schemas.microsoft.com/office/powerpoint/2010/main" val="3450032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Exercise Planning Team can add additional next steps and the facilitator should recap the action steps discussed in the hotwash</a:t>
            </a:r>
          </a:p>
        </p:txBody>
      </p:sp>
      <p:sp>
        <p:nvSpPr>
          <p:cNvPr id="4" name="Slide Number Placeholder 3"/>
          <p:cNvSpPr>
            <a:spLocks noGrp="1"/>
          </p:cNvSpPr>
          <p:nvPr>
            <p:ph type="sldNum" sz="quarter" idx="5"/>
          </p:nvPr>
        </p:nvSpPr>
        <p:spPr/>
        <p:txBody>
          <a:bodyPr/>
          <a:lstStyle/>
          <a:p>
            <a:fld id="{755F6F9E-6CC7-D84A-BE71-3D7C02495A4C}" type="slidenum">
              <a:rPr lang="en-US" smtClean="0"/>
              <a:t>32</a:t>
            </a:fld>
            <a:endParaRPr lang="en-US" dirty="0"/>
          </a:p>
        </p:txBody>
      </p:sp>
    </p:spTree>
    <p:extLst>
      <p:ext uri="{BB962C8B-B14F-4D97-AF65-F5344CB8AC3E}">
        <p14:creationId xmlns:p14="http://schemas.microsoft.com/office/powerpoint/2010/main" val="3672786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Today’s event has two purposes. We will provide a brief overview of the HCC </a:t>
            </a:r>
            <a:r>
              <a:rPr lang="en-US" sz="1200" kern="1200" dirty="0">
                <a:solidFill>
                  <a:schemeClr val="dk1"/>
                </a:solidFill>
                <a:effectLst/>
                <a:latin typeface="+mn-lt"/>
                <a:ea typeface="+mn-ea"/>
                <a:cs typeface="+mn-cs"/>
              </a:rPr>
              <a:t>Infectious Disease Surge Annex </a:t>
            </a:r>
            <a:r>
              <a:rPr lang="en-US" sz="1200" kern="1200" dirty="0">
                <a:solidFill>
                  <a:schemeClr val="tx1"/>
                </a:solidFill>
                <a:effectLst/>
                <a:latin typeface="+mn-lt"/>
                <a:ea typeface="+mn-ea"/>
                <a:cs typeface="+mn-cs"/>
              </a:rPr>
              <a:t>to ensure all players have a general understanding of its content. Then we will conduct a tabletop exercise (TTX). The TTX is composed of three modules consisting of an initial incident and then the subsequent aftermath. Players in this exercise will participate in the following exercise module elements: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Module 1 – Initial Recognition and Response</a:t>
            </a:r>
          </a:p>
          <a:p>
            <a:pPr lvl="0"/>
            <a:r>
              <a:rPr lang="en-US" sz="1200" kern="1200" dirty="0">
                <a:solidFill>
                  <a:schemeClr val="tx1"/>
                </a:solidFill>
                <a:effectLst/>
                <a:latin typeface="+mn-lt"/>
                <a:ea typeface="+mn-ea"/>
                <a:cs typeface="+mn-cs"/>
              </a:rPr>
              <a:t>Module 2 – </a:t>
            </a:r>
            <a:r>
              <a:rPr lang="en-US" dirty="0"/>
              <a:t>Community Information Sharing and Coordination</a:t>
            </a:r>
          </a:p>
          <a:p>
            <a:pPr lvl="0"/>
            <a:r>
              <a:rPr lang="en-US" sz="1200" kern="1200" dirty="0">
                <a:solidFill>
                  <a:schemeClr val="tx1"/>
                </a:solidFill>
                <a:effectLst/>
                <a:latin typeface="+mn-lt"/>
                <a:ea typeface="+mn-ea"/>
                <a:cs typeface="+mn-cs"/>
              </a:rPr>
              <a:t>Module 3 – Ongoing Healthcare Coordination</a:t>
            </a:r>
          </a:p>
          <a:p>
            <a:r>
              <a:rPr lang="en-US" sz="1200" kern="1200" dirty="0">
                <a:solidFill>
                  <a:schemeClr val="tx1"/>
                </a:solidFill>
                <a:effectLst/>
                <a:latin typeface="+mn-lt"/>
                <a:ea typeface="+mn-ea"/>
                <a:cs typeface="+mn-cs"/>
              </a:rPr>
              <a:t> </a:t>
            </a:r>
          </a:p>
          <a:p>
            <a:r>
              <a:rPr lang="en-US" dirty="0">
                <a:effectLst/>
              </a:rPr>
              <a:t>Each module begins with a scenario update that summarizes the key events occurring within that time period. A series of questions following the scenario summary will guide the facilitated discussion of critical issues in each of the modules. Based on exercise priorities, time dedicated to each module will be managed by the facilitator. </a:t>
            </a:r>
          </a:p>
          <a:p>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Planning Note: </a:t>
            </a:r>
            <a:r>
              <a:rPr lang="en-US" sz="1200" kern="1200" dirty="0">
                <a:solidFill>
                  <a:schemeClr val="tx1"/>
                </a:solidFill>
                <a:effectLst/>
                <a:latin typeface="+mn-lt"/>
                <a:ea typeface="+mn-ea"/>
                <a:cs typeface="+mn-cs"/>
              </a:rPr>
              <a:t>Planners may change the event or the scope as needed to fit local considerations. Scenarios should still follow the modular approach in this sample. </a:t>
            </a:r>
          </a:p>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4</a:t>
            </a:fld>
            <a:endParaRPr lang="en-US" dirty="0"/>
          </a:p>
        </p:txBody>
      </p:sp>
    </p:spTree>
    <p:extLst>
      <p:ext uri="{BB962C8B-B14F-4D97-AF65-F5344CB8AC3E}">
        <p14:creationId xmlns:p14="http://schemas.microsoft.com/office/powerpoint/2010/main" val="2013220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5</a:t>
            </a:fld>
            <a:endParaRPr lang="en-US" dirty="0"/>
          </a:p>
        </p:txBody>
      </p:sp>
    </p:spTree>
    <p:extLst>
      <p:ext uri="{BB962C8B-B14F-4D97-AF65-F5344CB8AC3E}">
        <p14:creationId xmlns:p14="http://schemas.microsoft.com/office/powerpoint/2010/main" val="2311009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6</a:t>
            </a:fld>
            <a:endParaRPr lang="en-US" dirty="0"/>
          </a:p>
        </p:txBody>
      </p:sp>
    </p:spTree>
    <p:extLst>
      <p:ext uri="{BB962C8B-B14F-4D97-AF65-F5344CB8AC3E}">
        <p14:creationId xmlns:p14="http://schemas.microsoft.com/office/powerpoint/2010/main" val="38365368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7</a:t>
            </a:fld>
            <a:endParaRPr lang="en-US" dirty="0"/>
          </a:p>
        </p:txBody>
      </p:sp>
    </p:spTree>
    <p:extLst>
      <p:ext uri="{BB962C8B-B14F-4D97-AF65-F5344CB8AC3E}">
        <p14:creationId xmlns:p14="http://schemas.microsoft.com/office/powerpoint/2010/main" val="814463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8</a:t>
            </a:fld>
            <a:endParaRPr lang="en-US" dirty="0"/>
          </a:p>
        </p:txBody>
      </p:sp>
    </p:spTree>
    <p:extLst>
      <p:ext uri="{BB962C8B-B14F-4D97-AF65-F5344CB8AC3E}">
        <p14:creationId xmlns:p14="http://schemas.microsoft.com/office/powerpoint/2010/main" val="15830244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5F6F9E-6CC7-D84A-BE71-3D7C02495A4C}" type="slidenum">
              <a:rPr lang="en-US" smtClean="0"/>
              <a:t>9</a:t>
            </a:fld>
            <a:endParaRPr lang="en-US" dirty="0"/>
          </a:p>
        </p:txBody>
      </p:sp>
    </p:spTree>
    <p:extLst>
      <p:ext uri="{BB962C8B-B14F-4D97-AF65-F5344CB8AC3E}">
        <p14:creationId xmlns:p14="http://schemas.microsoft.com/office/powerpoint/2010/main" val="29723669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0C08D-0514-44D0-8338-F7F324563F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7E63BA-D53A-4BB9-8B3E-9B7D3429BD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914782-3F55-48FD-8354-D7608C8225FE}"/>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5" name="Footer Placeholder 4">
            <a:extLst>
              <a:ext uri="{FF2B5EF4-FFF2-40B4-BE49-F238E27FC236}">
                <a16:creationId xmlns:a16="http://schemas.microsoft.com/office/drawing/2014/main" id="{62DD5CD0-71DB-464A-854F-5693BEA6B6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66F245-5311-45C8-991A-DCCD78813867}"/>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3967960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C21AE-A394-4615-BD6D-57A569E328B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A0CAC3-27B3-4B62-9832-84487822998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5D17F4-C7AE-4626-9A3F-9C85087B17D9}"/>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5" name="Footer Placeholder 4">
            <a:extLst>
              <a:ext uri="{FF2B5EF4-FFF2-40B4-BE49-F238E27FC236}">
                <a16:creationId xmlns:a16="http://schemas.microsoft.com/office/drawing/2014/main" id="{A4D0640F-504A-4F84-97FD-B03B71BF707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19D56D-2550-40CE-B681-DC4BE94820CE}"/>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801906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9AA3D9-E01B-40F9-9A7D-4AE05FA9B2C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BE8C7A-4339-4C97-AD47-16A9EC98E82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C61455-1406-48B1-91F8-80E1AB88C647}"/>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5" name="Footer Placeholder 4">
            <a:extLst>
              <a:ext uri="{FF2B5EF4-FFF2-40B4-BE49-F238E27FC236}">
                <a16:creationId xmlns:a16="http://schemas.microsoft.com/office/drawing/2014/main" id="{1B1F0738-7D3E-4097-A150-D5A60A989BC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3EEE165-42D2-44FB-B88D-EA794CE97A20}"/>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42657770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1FE83-A200-433A-A6A3-CF61985FC5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0B8EEA-8F2B-41F9-B3B6-AAF4107728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F5F201-7EA2-432D-8A03-017DABBAC9DB}"/>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5" name="Footer Placeholder 4">
            <a:extLst>
              <a:ext uri="{FF2B5EF4-FFF2-40B4-BE49-F238E27FC236}">
                <a16:creationId xmlns:a16="http://schemas.microsoft.com/office/drawing/2014/main" id="{080464E5-0906-4867-85CF-09F552D4AB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F78D27A-3E91-4A4D-A35F-E0D21D73C93B}"/>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781206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68AC2-D7E3-40C2-8435-E9FEB57B272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8BBD232-BE1F-4C92-BD9A-93BDE8CCCC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196255-509A-4D5B-A18C-98C468305D57}"/>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5" name="Footer Placeholder 4">
            <a:extLst>
              <a:ext uri="{FF2B5EF4-FFF2-40B4-BE49-F238E27FC236}">
                <a16:creationId xmlns:a16="http://schemas.microsoft.com/office/drawing/2014/main" id="{5064A3A4-2C17-4A0F-A296-026ABCD0B5E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553A0EA-F93A-4BF6-B515-36B5F16210C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066695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33DEC-9F91-42D1-9C89-0C6DFF27FD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AF9464C-6247-4FBD-B972-F4D2C873597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37B984-DE59-4B97-B52C-43E749119F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4B9858-260E-42ED-845D-BEAD0A4407C0}"/>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6" name="Footer Placeholder 5">
            <a:extLst>
              <a:ext uri="{FF2B5EF4-FFF2-40B4-BE49-F238E27FC236}">
                <a16:creationId xmlns:a16="http://schemas.microsoft.com/office/drawing/2014/main" id="{B7508DD8-19F0-43F5-9B4A-7658488F6C7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428B4A-8629-4FD9-9FFA-4AED675DFEB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2554696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60484-A915-4CCB-BB2C-FF73B49D183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8FC9DFA-45CE-40AA-9776-8CAB017048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693BC92-62FE-4DDB-A56F-1ADDEAF9A94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D5C1F7-A0A4-41DF-B9AF-0A6482999D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77579C-14F5-480C-ADA7-E7AFE2CFDE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0653270-FF13-40A8-BB49-6EC612942289}"/>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8" name="Footer Placeholder 7">
            <a:extLst>
              <a:ext uri="{FF2B5EF4-FFF2-40B4-BE49-F238E27FC236}">
                <a16:creationId xmlns:a16="http://schemas.microsoft.com/office/drawing/2014/main" id="{24F44547-6843-477F-9CC0-BC3B74A6505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89DF838-AEA8-4075-97A1-E6F7727E5D65}"/>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1792163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CEBC0-27F8-43B7-B1E3-A3B71C3E0E2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9C94580-350C-437F-8F42-ED5720EAECDD}"/>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4" name="Footer Placeholder 3">
            <a:extLst>
              <a:ext uri="{FF2B5EF4-FFF2-40B4-BE49-F238E27FC236}">
                <a16:creationId xmlns:a16="http://schemas.microsoft.com/office/drawing/2014/main" id="{4DB5DA20-A2A2-4C57-92B4-5718E47AE0A2}"/>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27CA866-E964-4EBB-88B7-9AC143FD9584}"/>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931886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FFE677-4F7E-4E07-9C7B-C175DFC3F0AD}"/>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3" name="Footer Placeholder 2">
            <a:extLst>
              <a:ext uri="{FF2B5EF4-FFF2-40B4-BE49-F238E27FC236}">
                <a16:creationId xmlns:a16="http://schemas.microsoft.com/office/drawing/2014/main" id="{60240782-5EBB-430D-8551-C7F36EDA673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7746484-13D5-4FEC-8B16-B40217F4644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8658865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003F8-A5A2-4710-946A-30C87001A1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DFE37B6-7E3D-4FF1-98A0-51D2AA3D512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974D288-540B-4EE7-AB42-9F7BD3C15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EB66706-6D1F-4DA6-8024-A927AE3829A6}"/>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6" name="Footer Placeholder 5">
            <a:extLst>
              <a:ext uri="{FF2B5EF4-FFF2-40B4-BE49-F238E27FC236}">
                <a16:creationId xmlns:a16="http://schemas.microsoft.com/office/drawing/2014/main" id="{74DA828B-7656-4B87-8280-94A2628CAB7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F813319-4DE1-44E3-8A69-FA8B0BF92BA9}"/>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4157486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539DA-1EB4-45D1-ACFB-950F469CB6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75615D-9882-4889-AA7A-CA4D65B66C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B86EBD38-4E77-4AF3-8A7E-BD031149D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102120-2434-4063-B872-F77283B2E5FB}"/>
              </a:ext>
            </a:extLst>
          </p:cNvPr>
          <p:cNvSpPr>
            <a:spLocks noGrp="1"/>
          </p:cNvSpPr>
          <p:nvPr>
            <p:ph type="dt" sz="half" idx="10"/>
          </p:nvPr>
        </p:nvSpPr>
        <p:spPr/>
        <p:txBody>
          <a:bodyPr/>
          <a:lstStyle/>
          <a:p>
            <a:fld id="{68AFEDE7-18F6-4092-A8DF-084ABA6275BB}" type="datetimeFigureOut">
              <a:rPr lang="en-US" smtClean="0"/>
              <a:t>6/10/2021</a:t>
            </a:fld>
            <a:endParaRPr lang="en-US" dirty="0"/>
          </a:p>
        </p:txBody>
      </p:sp>
      <p:sp>
        <p:nvSpPr>
          <p:cNvPr id="6" name="Footer Placeholder 5">
            <a:extLst>
              <a:ext uri="{FF2B5EF4-FFF2-40B4-BE49-F238E27FC236}">
                <a16:creationId xmlns:a16="http://schemas.microsoft.com/office/drawing/2014/main" id="{72B717C3-855C-4304-8B1B-808B6C44F63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B6A3A7F-BEFE-4BA0-845C-4243942BD204}"/>
              </a:ext>
            </a:extLst>
          </p:cNvPr>
          <p:cNvSpPr>
            <a:spLocks noGrp="1"/>
          </p:cNvSpPr>
          <p:nvPr>
            <p:ph type="sldNum" sz="quarter" idx="12"/>
          </p:nvPr>
        </p:nvSpPr>
        <p:spPr/>
        <p:txBody>
          <a:bodyPr/>
          <a:lstStyle/>
          <a:p>
            <a:fld id="{821CFAF6-A336-47BB-AD4B-732FE1522060}" type="slidenum">
              <a:rPr lang="en-US" smtClean="0"/>
              <a:t>‹#›</a:t>
            </a:fld>
            <a:endParaRPr lang="en-US" dirty="0"/>
          </a:p>
        </p:txBody>
      </p:sp>
    </p:spTree>
    <p:extLst>
      <p:ext uri="{BB962C8B-B14F-4D97-AF65-F5344CB8AC3E}">
        <p14:creationId xmlns:p14="http://schemas.microsoft.com/office/powerpoint/2010/main" val="2500080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3A78FB-D0B0-41A8-BA73-A385592372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A1CB2F1-A40C-4A77-BB43-A05AE27D17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0EFEBF2-86C3-42ED-A182-B1F886D34C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AFEDE7-18F6-4092-A8DF-084ABA6275BB}" type="datetimeFigureOut">
              <a:rPr lang="en-US" smtClean="0"/>
              <a:t>6/10/2021</a:t>
            </a:fld>
            <a:endParaRPr lang="en-US" dirty="0"/>
          </a:p>
        </p:txBody>
      </p:sp>
      <p:sp>
        <p:nvSpPr>
          <p:cNvPr id="5" name="Footer Placeholder 4">
            <a:extLst>
              <a:ext uri="{FF2B5EF4-FFF2-40B4-BE49-F238E27FC236}">
                <a16:creationId xmlns:a16="http://schemas.microsoft.com/office/drawing/2014/main" id="{D43EACC5-A8D5-4B10-BE16-5B7E90B4B5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218C3AD-4E53-422E-B839-34629DCFEA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1CFAF6-A336-47BB-AD4B-732FE1522060}" type="slidenum">
              <a:rPr lang="en-US" smtClean="0"/>
              <a:t>‹#›</a:t>
            </a:fld>
            <a:endParaRPr lang="en-US" dirty="0"/>
          </a:p>
        </p:txBody>
      </p:sp>
    </p:spTree>
    <p:extLst>
      <p:ext uri="{BB962C8B-B14F-4D97-AF65-F5344CB8AC3E}">
        <p14:creationId xmlns:p14="http://schemas.microsoft.com/office/powerpoint/2010/main" val="32451625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ti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FEC2E-261C-41BA-8828-466721F1F5EA}"/>
              </a:ext>
            </a:extLst>
          </p:cNvPr>
          <p:cNvSpPr>
            <a:spLocks noGrp="1"/>
          </p:cNvSpPr>
          <p:nvPr>
            <p:ph type="ctrTitle"/>
          </p:nvPr>
        </p:nvSpPr>
        <p:spPr>
          <a:xfrm>
            <a:off x="6746628" y="1783959"/>
            <a:ext cx="4645250" cy="2889114"/>
          </a:xfrm>
        </p:spPr>
        <p:txBody>
          <a:bodyPr vert="horz" lIns="91440" tIns="45720" rIns="91440" bIns="45720" rtlCol="0" anchor="b">
            <a:normAutofit/>
          </a:bodyPr>
          <a:lstStyle/>
          <a:p>
            <a:pPr algn="l"/>
            <a:r>
              <a:rPr lang="en-US" sz="4700" dirty="0"/>
              <a:t>Infectious Disease Surge Annex</a:t>
            </a:r>
            <a:br>
              <a:rPr lang="en-US" sz="4700" dirty="0"/>
            </a:br>
            <a:r>
              <a:rPr lang="en-US" sz="4700" dirty="0"/>
              <a:t>Tabletop Exercise</a:t>
            </a:r>
          </a:p>
        </p:txBody>
      </p:sp>
      <p:sp>
        <p:nvSpPr>
          <p:cNvPr id="3" name="Subtitle 2">
            <a:extLst>
              <a:ext uri="{FF2B5EF4-FFF2-40B4-BE49-F238E27FC236}">
                <a16:creationId xmlns:a16="http://schemas.microsoft.com/office/drawing/2014/main" id="{EFE5997C-E8FE-4028-A133-39A3A786261F}"/>
              </a:ext>
            </a:extLst>
          </p:cNvPr>
          <p:cNvSpPr>
            <a:spLocks noGrp="1"/>
          </p:cNvSpPr>
          <p:nvPr>
            <p:ph type="subTitle" idx="1"/>
          </p:nvPr>
        </p:nvSpPr>
        <p:spPr>
          <a:xfrm>
            <a:off x="6746627" y="4750893"/>
            <a:ext cx="4645250" cy="1147863"/>
          </a:xfrm>
        </p:spPr>
        <p:txBody>
          <a:bodyPr vert="horz" lIns="91440" tIns="45720" rIns="91440" bIns="45720" rtlCol="0" anchor="t">
            <a:normAutofit/>
          </a:bodyPr>
          <a:lstStyle/>
          <a:p>
            <a:pPr algn="l"/>
            <a:r>
              <a:rPr lang="en-US" sz="2000" dirty="0"/>
              <a:t>Coalition Name</a:t>
            </a:r>
          </a:p>
          <a:p>
            <a:pPr algn="l"/>
            <a:r>
              <a:rPr lang="en-US" sz="2000" dirty="0"/>
              <a:t>Date</a:t>
            </a:r>
          </a:p>
        </p:txBody>
      </p:sp>
      <p:sp>
        <p:nvSpPr>
          <p:cNvPr id="61" name="Freeform: Shape 5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31D812F0-C054-4001-A630-3B254827B6AB}"/>
              </a:ext>
            </a:extLst>
          </p:cNvPr>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r="19407" b="2"/>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p:spPr>
      </p:pic>
      <p:pic>
        <p:nvPicPr>
          <p:cNvPr id="7" name="Picture 6" descr="A picture containing clock, drawing&#10;&#10;Description automatically generated">
            <a:extLst>
              <a:ext uri="{FF2B5EF4-FFF2-40B4-BE49-F238E27FC236}">
                <a16:creationId xmlns:a16="http://schemas.microsoft.com/office/drawing/2014/main" id="{5518DA54-614F-444E-A127-544A6B8684A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05923" y="5694075"/>
            <a:ext cx="917201" cy="1006373"/>
          </a:xfrm>
          <a:prstGeom prst="rect">
            <a:avLst/>
          </a:prstGeom>
        </p:spPr>
      </p:pic>
      <p:sp>
        <p:nvSpPr>
          <p:cNvPr id="13" name="Subtitle 2">
            <a:extLst>
              <a:ext uri="{FF2B5EF4-FFF2-40B4-BE49-F238E27FC236}">
                <a16:creationId xmlns:a16="http://schemas.microsoft.com/office/drawing/2014/main" id="{D934B5F8-4AD5-4401-9691-0F015F0B2252}"/>
              </a:ext>
            </a:extLst>
          </p:cNvPr>
          <p:cNvSpPr txBox="1">
            <a:spLocks/>
          </p:cNvSpPr>
          <p:nvPr/>
        </p:nvSpPr>
        <p:spPr>
          <a:xfrm>
            <a:off x="9043663" y="6335839"/>
            <a:ext cx="2108886" cy="40439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400" dirty="0"/>
              <a:t>Template provided by:</a:t>
            </a:r>
          </a:p>
        </p:txBody>
      </p:sp>
    </p:spTree>
    <p:extLst>
      <p:ext uri="{BB962C8B-B14F-4D97-AF65-F5344CB8AC3E}">
        <p14:creationId xmlns:p14="http://schemas.microsoft.com/office/powerpoint/2010/main" val="259427787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65D90-37A2-42EE-A1B7-445718A1BA77}"/>
              </a:ext>
            </a:extLst>
          </p:cNvPr>
          <p:cNvSpPr>
            <a:spLocks noGrp="1"/>
          </p:cNvSpPr>
          <p:nvPr>
            <p:ph type="title"/>
          </p:nvPr>
        </p:nvSpPr>
        <p:spPr/>
        <p:txBody>
          <a:bodyPr/>
          <a:lstStyle/>
          <a:p>
            <a:r>
              <a:rPr lang="en-US" dirty="0"/>
              <a:t>Exercise Scope</a:t>
            </a:r>
          </a:p>
        </p:txBody>
      </p:sp>
      <p:sp>
        <p:nvSpPr>
          <p:cNvPr id="3" name="Content Placeholder 2">
            <a:extLst>
              <a:ext uri="{FF2B5EF4-FFF2-40B4-BE49-F238E27FC236}">
                <a16:creationId xmlns:a16="http://schemas.microsoft.com/office/drawing/2014/main" id="{6B4579F0-8EFF-4250-B1BA-A12E7E244CF6}"/>
              </a:ext>
            </a:extLst>
          </p:cNvPr>
          <p:cNvSpPr>
            <a:spLocks noGrp="1"/>
          </p:cNvSpPr>
          <p:nvPr>
            <p:ph idx="1"/>
          </p:nvPr>
        </p:nvSpPr>
        <p:spPr/>
        <p:txBody>
          <a:bodyPr/>
          <a:lstStyle/>
          <a:p>
            <a:r>
              <a:rPr lang="en-US" dirty="0"/>
              <a:t>This TTX is an interactive, discussion-based exercise focusing on impacts to healthcare coalition and healthcare facilities caused by large numbers of patients seeking healthcare following exposure to an infectious agent.</a:t>
            </a:r>
          </a:p>
          <a:p>
            <a:endParaRPr lang="en-US" dirty="0"/>
          </a:p>
        </p:txBody>
      </p:sp>
    </p:spTree>
    <p:extLst>
      <p:ext uri="{BB962C8B-B14F-4D97-AF65-F5344CB8AC3E}">
        <p14:creationId xmlns:p14="http://schemas.microsoft.com/office/powerpoint/2010/main" val="3525323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24531-3A4C-4B3A-977B-21615C7D6715}"/>
              </a:ext>
            </a:extLst>
          </p:cNvPr>
          <p:cNvSpPr>
            <a:spLocks noGrp="1"/>
          </p:cNvSpPr>
          <p:nvPr>
            <p:ph type="title"/>
          </p:nvPr>
        </p:nvSpPr>
        <p:spPr/>
        <p:txBody>
          <a:bodyPr/>
          <a:lstStyle/>
          <a:p>
            <a:r>
              <a:rPr lang="en-US" dirty="0"/>
              <a:t>HPP Program Capabilities Tested</a:t>
            </a:r>
          </a:p>
        </p:txBody>
      </p:sp>
      <p:sp>
        <p:nvSpPr>
          <p:cNvPr id="3" name="Content Placeholder 2">
            <a:extLst>
              <a:ext uri="{FF2B5EF4-FFF2-40B4-BE49-F238E27FC236}">
                <a16:creationId xmlns:a16="http://schemas.microsoft.com/office/drawing/2014/main" id="{A758B933-0FB3-4F36-9014-4D75CAEAE082}"/>
              </a:ext>
            </a:extLst>
          </p:cNvPr>
          <p:cNvSpPr>
            <a:spLocks noGrp="1"/>
          </p:cNvSpPr>
          <p:nvPr>
            <p:ph idx="1"/>
          </p:nvPr>
        </p:nvSpPr>
        <p:spPr>
          <a:xfrm>
            <a:off x="838200" y="1825625"/>
            <a:ext cx="7823662" cy="4351338"/>
          </a:xfrm>
        </p:spPr>
        <p:txBody>
          <a:bodyPr>
            <a:normAutofit lnSpcReduction="10000"/>
          </a:bodyPr>
          <a:lstStyle/>
          <a:p>
            <a:pPr lvl="0"/>
            <a:r>
              <a:rPr lang="en-US" b="1" dirty="0"/>
              <a:t>Capability 2: Health Care and Medical Response Coordination</a:t>
            </a:r>
            <a:endParaRPr lang="en-US" dirty="0"/>
          </a:p>
          <a:p>
            <a:pPr marL="457200" marR="0">
              <a:spcBef>
                <a:spcPts val="0"/>
              </a:spcBef>
              <a:spcAft>
                <a:spcPts val="600"/>
              </a:spcAft>
            </a:pPr>
            <a:r>
              <a:rPr lang="en-US" sz="2400" b="1" i="1" dirty="0"/>
              <a:t>Objective 3</a:t>
            </a:r>
            <a:r>
              <a:rPr lang="en-US" sz="2400" dirty="0"/>
              <a:t>: Coordinate Response Strategy, Resources, and Communications</a:t>
            </a:r>
          </a:p>
          <a:p>
            <a:pPr lvl="0"/>
            <a:r>
              <a:rPr lang="en-US" b="1" dirty="0"/>
              <a:t>Capability 3: Continuity of Health Care Service Delivery</a:t>
            </a:r>
          </a:p>
          <a:p>
            <a:pPr lvl="1"/>
            <a:r>
              <a:rPr lang="en-US" b="1" i="1" dirty="0"/>
              <a:t>Objective 3: </a:t>
            </a:r>
            <a:r>
              <a:rPr lang="en-US" dirty="0"/>
              <a:t>Maintain Access to Non-Personnel Resources during an Emergency</a:t>
            </a:r>
          </a:p>
          <a:p>
            <a:pPr lvl="0"/>
            <a:r>
              <a:rPr lang="en-US" b="1" dirty="0"/>
              <a:t>Capability 4: Medical Surge</a:t>
            </a:r>
            <a:endParaRPr lang="en-US" dirty="0"/>
          </a:p>
          <a:p>
            <a:pPr lvl="1"/>
            <a:r>
              <a:rPr lang="en-US" b="1" i="1" dirty="0"/>
              <a:t>Objective 1:</a:t>
            </a:r>
            <a:r>
              <a:rPr lang="en-US" b="1" dirty="0"/>
              <a:t> </a:t>
            </a:r>
            <a:r>
              <a:rPr lang="en-US" dirty="0"/>
              <a:t>Plan for a Medical Surge</a:t>
            </a:r>
          </a:p>
          <a:p>
            <a:pPr lvl="1"/>
            <a:r>
              <a:rPr lang="en-US" b="1" i="1" dirty="0"/>
              <a:t>Objective 2:</a:t>
            </a:r>
            <a:r>
              <a:rPr lang="en-US" b="1" dirty="0"/>
              <a:t> </a:t>
            </a:r>
            <a:r>
              <a:rPr lang="en-US" dirty="0"/>
              <a:t>Respond to a Medical Surge</a:t>
            </a:r>
          </a:p>
        </p:txBody>
      </p:sp>
      <p:sp>
        <p:nvSpPr>
          <p:cNvPr id="4" name="TextBox 3">
            <a:extLst>
              <a:ext uri="{FF2B5EF4-FFF2-40B4-BE49-F238E27FC236}">
                <a16:creationId xmlns:a16="http://schemas.microsoft.com/office/drawing/2014/main" id="{C5FA425E-261C-3144-B623-B0E2C056E7BF}"/>
              </a:ext>
            </a:extLst>
          </p:cNvPr>
          <p:cNvSpPr txBox="1"/>
          <p:nvPr/>
        </p:nvSpPr>
        <p:spPr>
          <a:xfrm>
            <a:off x="8811490" y="1263535"/>
            <a:ext cx="3225338" cy="2985433"/>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Add or change based on exercise planning at the HCC level. Adjust width of main text box.</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185930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0BC809-BD48-4755-A76A-8480695F45A4}"/>
              </a:ext>
            </a:extLst>
          </p:cNvPr>
          <p:cNvSpPr>
            <a:spLocks noGrp="1"/>
          </p:cNvSpPr>
          <p:nvPr>
            <p:ph type="title"/>
          </p:nvPr>
        </p:nvSpPr>
        <p:spPr/>
        <p:txBody>
          <a:bodyPr/>
          <a:lstStyle/>
          <a:p>
            <a:r>
              <a:rPr lang="en-US" dirty="0"/>
              <a:t>Exercise Objectives</a:t>
            </a:r>
          </a:p>
        </p:txBody>
      </p:sp>
      <p:sp>
        <p:nvSpPr>
          <p:cNvPr id="3" name="Content Placeholder 2">
            <a:extLst>
              <a:ext uri="{FF2B5EF4-FFF2-40B4-BE49-F238E27FC236}">
                <a16:creationId xmlns:a16="http://schemas.microsoft.com/office/drawing/2014/main" id="{F45EE048-0A4B-4C94-A7F6-FD5E9057569F}"/>
              </a:ext>
            </a:extLst>
          </p:cNvPr>
          <p:cNvSpPr>
            <a:spLocks noGrp="1"/>
          </p:cNvSpPr>
          <p:nvPr>
            <p:ph idx="1"/>
          </p:nvPr>
        </p:nvSpPr>
        <p:spPr>
          <a:xfrm>
            <a:off x="838200" y="1825625"/>
            <a:ext cx="7807036" cy="4351338"/>
          </a:xfrm>
        </p:spPr>
        <p:txBody>
          <a:bodyPr>
            <a:normAutofit/>
          </a:bodyPr>
          <a:lstStyle/>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Review existing infectious disease care assets and identify gaps that may occur in an infectious disease-related mass casualty incident.</a:t>
            </a:r>
          </a:p>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Review agency/facility role in an infectious disease incident.</a:t>
            </a:r>
          </a:p>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Validate assumptions in the HCC Infectious Disease Surge Annex.</a:t>
            </a:r>
          </a:p>
          <a:p>
            <a:pPr marL="342900" marR="0" lvl="0" indent="-342900">
              <a:spcBef>
                <a:spcPts val="0"/>
              </a:spcBef>
              <a:spcAft>
                <a:spcPts val="600"/>
              </a:spcAft>
              <a:buFont typeface="+mj-lt"/>
              <a:buAutoNum type="arabicPeriod"/>
              <a:tabLst>
                <a:tab pos="457200" algn="l"/>
              </a:tabLst>
            </a:pPr>
            <a:r>
              <a:rPr lang="en-US" dirty="0">
                <a:effectLst/>
                <a:latin typeface="Calibri" panose="020F0502020204030204" pitchFamily="34" charset="0"/>
                <a:ea typeface="Times New Roman" panose="02020603050405020304" pitchFamily="18" charset="0"/>
                <a:cs typeface="Times New Roman" panose="02020603050405020304" pitchFamily="18" charset="0"/>
              </a:rPr>
              <a:t>Identify changes that need to be made in the HCC Infectious Disease Surge Annex based on the roles and capabilities of the involved partners.</a:t>
            </a:r>
          </a:p>
          <a:p>
            <a:endParaRPr lang="en-US" dirty="0"/>
          </a:p>
        </p:txBody>
      </p:sp>
      <p:sp>
        <p:nvSpPr>
          <p:cNvPr id="5" name="TextBox 4">
            <a:extLst>
              <a:ext uri="{FF2B5EF4-FFF2-40B4-BE49-F238E27FC236}">
                <a16:creationId xmlns:a16="http://schemas.microsoft.com/office/drawing/2014/main" id="{94C40DF5-C9B2-FE49-B380-9FAF8A2EBA32}"/>
              </a:ext>
            </a:extLst>
          </p:cNvPr>
          <p:cNvSpPr txBox="1"/>
          <p:nvPr/>
        </p:nvSpPr>
        <p:spPr>
          <a:xfrm>
            <a:off x="8811490" y="1263535"/>
            <a:ext cx="3225338" cy="3354765"/>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Other objectives identified by the Exercise Planning Team. Adjust width of main text box.</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918983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E06D5-475C-44C2-A10E-7E37B5D094FB}"/>
              </a:ext>
            </a:extLst>
          </p:cNvPr>
          <p:cNvSpPr>
            <a:spLocks noGrp="1"/>
          </p:cNvSpPr>
          <p:nvPr>
            <p:ph type="title"/>
          </p:nvPr>
        </p:nvSpPr>
        <p:spPr/>
        <p:txBody>
          <a:bodyPr/>
          <a:lstStyle/>
          <a:p>
            <a:r>
              <a:rPr lang="en-US" dirty="0"/>
              <a:t>Guidelines</a:t>
            </a:r>
          </a:p>
        </p:txBody>
      </p:sp>
      <p:sp>
        <p:nvSpPr>
          <p:cNvPr id="3" name="Content Placeholder 2">
            <a:extLst>
              <a:ext uri="{FF2B5EF4-FFF2-40B4-BE49-F238E27FC236}">
                <a16:creationId xmlns:a16="http://schemas.microsoft.com/office/drawing/2014/main" id="{66042A57-8914-4E12-A9A0-A3B297AA1704}"/>
              </a:ext>
            </a:extLst>
          </p:cNvPr>
          <p:cNvSpPr>
            <a:spLocks noGrp="1"/>
          </p:cNvSpPr>
          <p:nvPr>
            <p:ph idx="1"/>
          </p:nvPr>
        </p:nvSpPr>
        <p:spPr>
          <a:xfrm>
            <a:off x="838200" y="1690688"/>
            <a:ext cx="10515600" cy="4952999"/>
          </a:xfrm>
        </p:spPr>
        <p:txBody>
          <a:bodyPr>
            <a:normAutofit fontScale="62500" lnSpcReduction="20000"/>
          </a:bodyPr>
          <a:lstStyle/>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Open, low-stress, no-fault discussion environment.</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Comments will be non-attributable.</a:t>
            </a:r>
          </a:p>
          <a:p>
            <a:pPr marL="233363" lvl="0" indent="-233363" eaLnBrk="0" fontAlgn="base" hangingPunct="0">
              <a:lnSpc>
                <a:spcPct val="100000"/>
              </a:lnSpc>
              <a:spcBef>
                <a:spcPct val="60000"/>
              </a:spcBef>
              <a:spcAft>
                <a:spcPct val="0"/>
              </a:spcAft>
              <a:buFont typeface="Wingdings" pitchFamily="2" charset="2"/>
              <a:buChar char="§"/>
            </a:pPr>
            <a:r>
              <a:rPr lang="en-US" sz="3200" dirty="0">
                <a:cs typeface="Arial" panose="020B0604020202020204" pitchFamily="34" charset="0"/>
              </a:rPr>
              <a:t>Be professional and respect other’s opinions based on their knowledge. </a:t>
            </a:r>
            <a:endParaRPr lang="en-US" sz="3200" kern="0" dirty="0">
              <a:solidFill>
                <a:srgbClr val="000000"/>
              </a:solidFill>
              <a:cs typeface="Arial" panose="020B0604020202020204" pitchFamily="34" charset="0"/>
            </a:endParaRP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Responses should be based on knowledge of current plans and capabilities. </a:t>
            </a:r>
          </a:p>
          <a:p>
            <a:pPr marL="690563" lvl="1"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You do not have to have all the answers.</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Decisions are not precedent setting.</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Problem-solving efforts should be the focus – more questions than answers may be generated.</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The situation updates, written material, and resources provided are the basis for discussion.</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Participants are encouraged to use the SitMan as a reference and to fill out the Participant Feedback Form as you go; feedback is welcome!</a:t>
            </a:r>
          </a:p>
          <a:p>
            <a:pPr marL="233363" lvl="0" indent="-233363" eaLnBrk="0" fontAlgn="base" hangingPunct="0">
              <a:lnSpc>
                <a:spcPct val="100000"/>
              </a:lnSpc>
              <a:spcBef>
                <a:spcPct val="60000"/>
              </a:spcBef>
              <a:spcAft>
                <a:spcPct val="0"/>
              </a:spcAft>
              <a:buFont typeface="Wingdings" pitchFamily="2" charset="2"/>
              <a:buChar char="§"/>
            </a:pPr>
            <a:r>
              <a:rPr lang="en-US" sz="3200" kern="0" dirty="0">
                <a:solidFill>
                  <a:srgbClr val="000000"/>
                </a:solidFill>
                <a:cs typeface="Arial" panose="020B0604020202020204" pitchFamily="34" charset="0"/>
              </a:rPr>
              <a:t>Use notes pages available in the SitMan.</a:t>
            </a:r>
          </a:p>
          <a:p>
            <a:endParaRPr lang="en-US" dirty="0"/>
          </a:p>
        </p:txBody>
      </p:sp>
    </p:spTree>
    <p:extLst>
      <p:ext uri="{BB962C8B-B14F-4D97-AF65-F5344CB8AC3E}">
        <p14:creationId xmlns:p14="http://schemas.microsoft.com/office/powerpoint/2010/main" val="3034935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7D42F-1710-40DE-BDBF-0354092D8E5E}"/>
              </a:ext>
            </a:extLst>
          </p:cNvPr>
          <p:cNvSpPr>
            <a:spLocks noGrp="1"/>
          </p:cNvSpPr>
          <p:nvPr>
            <p:ph type="title"/>
          </p:nvPr>
        </p:nvSpPr>
        <p:spPr/>
        <p:txBody>
          <a:bodyPr/>
          <a:lstStyle/>
          <a:p>
            <a:r>
              <a:rPr lang="en-US" dirty="0"/>
              <a:t>Assumptions and Artificialities</a:t>
            </a:r>
          </a:p>
        </p:txBody>
      </p:sp>
      <p:sp>
        <p:nvSpPr>
          <p:cNvPr id="3" name="Content Placeholder 2">
            <a:extLst>
              <a:ext uri="{FF2B5EF4-FFF2-40B4-BE49-F238E27FC236}">
                <a16:creationId xmlns:a16="http://schemas.microsoft.com/office/drawing/2014/main" id="{25433A89-090F-447A-9EE5-58C9DF2DF620}"/>
              </a:ext>
            </a:extLst>
          </p:cNvPr>
          <p:cNvSpPr>
            <a:spLocks noGrp="1"/>
          </p:cNvSpPr>
          <p:nvPr>
            <p:ph idx="1"/>
          </p:nvPr>
        </p:nvSpPr>
        <p:spPr/>
        <p:txBody>
          <a:bodyPr>
            <a:normAutofit/>
          </a:bodyPr>
          <a:lstStyle/>
          <a:p>
            <a:pPr marL="233363" lvl="0" indent="-233363" eaLnBrk="0" fontAlgn="base" hangingPunct="0">
              <a:lnSpc>
                <a:spcPct val="100000"/>
              </a:lnSpc>
              <a:spcBef>
                <a:spcPct val="60000"/>
              </a:spcBef>
              <a:spcAft>
                <a:spcPct val="0"/>
              </a:spcAft>
              <a:buNone/>
            </a:pPr>
            <a:r>
              <a:rPr lang="en-US" sz="2200" kern="0" dirty="0">
                <a:solidFill>
                  <a:srgbClr val="000000"/>
                </a:solidFill>
              </a:rPr>
              <a:t>During this exercise, the following apply:</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The scenario for this exercise is artificial, however, it is plausible, and events occur as they are presented.</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There is no “hidden agenda” or any “trick questions.”</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All players receive information at the same time.</a:t>
            </a:r>
          </a:p>
          <a:p>
            <a:pPr marL="233363" lvl="0" indent="-233363" eaLnBrk="0" fontAlgn="base" hangingPunct="0">
              <a:lnSpc>
                <a:spcPct val="100000"/>
              </a:lnSpc>
              <a:spcBef>
                <a:spcPct val="60000"/>
              </a:spcBef>
              <a:spcAft>
                <a:spcPct val="0"/>
              </a:spcAft>
              <a:buFont typeface="Wingdings" pitchFamily="2" charset="2"/>
              <a:buChar char="§"/>
            </a:pPr>
            <a:r>
              <a:rPr lang="en-US" sz="2200" kern="0" dirty="0">
                <a:solidFill>
                  <a:srgbClr val="000000"/>
                </a:solidFill>
              </a:rPr>
              <a:t>Assume cooperation and support from other responders, agencies, and organizational entities.</a:t>
            </a:r>
          </a:p>
          <a:p>
            <a:endParaRPr lang="en-US" dirty="0"/>
          </a:p>
        </p:txBody>
      </p:sp>
    </p:spTree>
    <p:extLst>
      <p:ext uri="{BB962C8B-B14F-4D97-AF65-F5344CB8AC3E}">
        <p14:creationId xmlns:p14="http://schemas.microsoft.com/office/powerpoint/2010/main" val="493581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9F5F81F-E69C-45A0-A52F-9F32987E6D91}"/>
              </a:ext>
            </a:extLst>
          </p:cNvPr>
          <p:cNvPicPr>
            <a:picLocks noChangeAspect="1"/>
          </p:cNvPicPr>
          <p:nvPr/>
        </p:nvPicPr>
        <p:blipFill>
          <a:blip r:embed="rId3">
            <a:extLst>
              <a:ext uri="{28A0092B-C50C-407E-A947-70E740481C1C}">
                <a14:useLocalDpi xmlns:a14="http://schemas.microsoft.com/office/drawing/2010/main" val="0"/>
              </a:ext>
            </a:extLst>
          </a:blip>
          <a:srcRect l="18766" r="18766"/>
          <a:stretch/>
        </p:blipFill>
        <p:spPr>
          <a:xfrm>
            <a:off x="5797543" y="10"/>
            <a:ext cx="6394152" cy="6857990"/>
          </a:xfrm>
          <a:prstGeom prst="rect">
            <a:avLst/>
          </a:prstGeom>
        </p:spPr>
      </p:pic>
      <p:pic>
        <p:nvPicPr>
          <p:cNvPr id="22" name="Picture 11">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E63C9A68-D183-482A-AE84-5EC5B1B03A21}"/>
              </a:ext>
            </a:extLst>
          </p:cNvPr>
          <p:cNvSpPr>
            <a:spLocks noGrp="1"/>
          </p:cNvSpPr>
          <p:nvPr>
            <p:ph type="title"/>
          </p:nvPr>
        </p:nvSpPr>
        <p:spPr>
          <a:xfrm>
            <a:off x="496954" y="436419"/>
            <a:ext cx="4803636" cy="1311664"/>
          </a:xfrm>
        </p:spPr>
        <p:txBody>
          <a:bodyPr>
            <a:normAutofit/>
          </a:bodyPr>
          <a:lstStyle/>
          <a:p>
            <a:r>
              <a:rPr lang="en-US" dirty="0">
                <a:solidFill>
                  <a:srgbClr val="000000"/>
                </a:solidFill>
              </a:rPr>
              <a:t>Module 1</a:t>
            </a:r>
          </a:p>
        </p:txBody>
      </p:sp>
      <p:sp>
        <p:nvSpPr>
          <p:cNvPr id="3" name="Content Placeholder 2">
            <a:extLst>
              <a:ext uri="{FF2B5EF4-FFF2-40B4-BE49-F238E27FC236}">
                <a16:creationId xmlns:a16="http://schemas.microsoft.com/office/drawing/2014/main" id="{443AB813-D771-4D0B-A98F-349306901A74}"/>
              </a:ext>
            </a:extLst>
          </p:cNvPr>
          <p:cNvSpPr>
            <a:spLocks noGrp="1"/>
          </p:cNvSpPr>
          <p:nvPr>
            <p:ph idx="1"/>
          </p:nvPr>
        </p:nvSpPr>
        <p:spPr>
          <a:xfrm>
            <a:off x="373487" y="1584101"/>
            <a:ext cx="5423751" cy="4837480"/>
          </a:xfrm>
        </p:spPr>
        <p:txBody>
          <a:bodyPr anchor="ctr">
            <a:normAutofit lnSpcReduction="10000"/>
          </a:bodyPr>
          <a:lstStyle/>
          <a:p>
            <a:pPr marL="0" indent="0">
              <a:buNone/>
            </a:pPr>
            <a:r>
              <a:rPr lang="en-US" sz="2000" b="1" dirty="0">
                <a:solidFill>
                  <a:srgbClr val="000000"/>
                </a:solidFill>
              </a:rPr>
              <a:t>Monday morning, 8:00am</a:t>
            </a:r>
          </a:p>
          <a:p>
            <a:r>
              <a:rPr lang="en-US" sz="2000" dirty="0">
                <a:solidFill>
                  <a:srgbClr val="000000"/>
                </a:solidFill>
              </a:rPr>
              <a:t>Your hospital is at normal staffing and supply levels. Your hospital is at your average daily occupancy. </a:t>
            </a:r>
          </a:p>
          <a:p>
            <a:r>
              <a:rPr lang="en-US" sz="2000" dirty="0">
                <a:solidFill>
                  <a:srgbClr val="000000"/>
                </a:solidFill>
              </a:rPr>
              <a:t>You are aware that both EMS and hospital emergency departments are unusually busy</a:t>
            </a:r>
            <a:r>
              <a:rPr lang="en-US" sz="2000" dirty="0"/>
              <a:t>. </a:t>
            </a:r>
          </a:p>
          <a:p>
            <a:r>
              <a:rPr lang="en-US" sz="2000" dirty="0">
                <a:solidFill>
                  <a:srgbClr val="000000"/>
                </a:solidFill>
              </a:rPr>
              <a:t>Notification is received from the state health department through the Health Alert Network (HAN). </a:t>
            </a:r>
          </a:p>
          <a:p>
            <a:r>
              <a:rPr lang="en-US" sz="2000" dirty="0"/>
              <a:t>There is an apparent </a:t>
            </a:r>
            <a:r>
              <a:rPr lang="en-US" sz="2000" dirty="0">
                <a:solidFill>
                  <a:srgbClr val="000000"/>
                </a:solidFill>
              </a:rPr>
              <a:t>inhalational anthrax case in a hospital about an hour away in the area served by a neighboring HCC.</a:t>
            </a:r>
          </a:p>
          <a:p>
            <a:r>
              <a:rPr lang="en-US" sz="2000" dirty="0">
                <a:solidFill>
                  <a:srgbClr val="000000"/>
                </a:solidFill>
              </a:rPr>
              <a:t>Source of exposure is under investigation; several other potential cases have been reported and are being investigated.</a:t>
            </a:r>
          </a:p>
        </p:txBody>
      </p:sp>
    </p:spTree>
    <p:extLst>
      <p:ext uri="{BB962C8B-B14F-4D97-AF65-F5344CB8AC3E}">
        <p14:creationId xmlns:p14="http://schemas.microsoft.com/office/powerpoint/2010/main" val="4943770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96B2-4330-4134-A613-B1C6270E9693}"/>
              </a:ext>
            </a:extLst>
          </p:cNvPr>
          <p:cNvSpPr>
            <a:spLocks noGrp="1"/>
          </p:cNvSpPr>
          <p:nvPr>
            <p:ph type="title"/>
          </p:nvPr>
        </p:nvSpPr>
        <p:spPr>
          <a:xfrm>
            <a:off x="838200" y="114754"/>
            <a:ext cx="10515600" cy="777875"/>
          </a:xfrm>
        </p:spPr>
        <p:txBody>
          <a:bodyPr>
            <a:normAutofit/>
          </a:bodyPr>
          <a:lstStyle/>
          <a:p>
            <a:r>
              <a:rPr lang="en-US" dirty="0"/>
              <a:t>Module 1 Discussion Questions</a:t>
            </a:r>
          </a:p>
        </p:txBody>
      </p:sp>
      <p:sp>
        <p:nvSpPr>
          <p:cNvPr id="3" name="Content Placeholder 2">
            <a:extLst>
              <a:ext uri="{FF2B5EF4-FFF2-40B4-BE49-F238E27FC236}">
                <a16:creationId xmlns:a16="http://schemas.microsoft.com/office/drawing/2014/main" id="{F681272D-F4EE-4578-B8EF-EB9E89162B6E}"/>
              </a:ext>
            </a:extLst>
          </p:cNvPr>
          <p:cNvSpPr>
            <a:spLocks noGrp="1"/>
          </p:cNvSpPr>
          <p:nvPr>
            <p:ph idx="1"/>
          </p:nvPr>
        </p:nvSpPr>
        <p:spPr>
          <a:xfrm>
            <a:off x="838200" y="1085850"/>
            <a:ext cx="10515600" cy="5657395"/>
          </a:xfrm>
        </p:spPr>
        <p:txBody>
          <a:bodyPr>
            <a:normAutofit fontScale="92500"/>
          </a:bodyPr>
          <a:lstStyle/>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What are your initial actions upon notification of this incident?  Would hospitals activate their disaster plans? Do you have an infectious disease surge plan? If yes, how is it activated?</a:t>
            </a:r>
            <a:endParaRPr lang="en-US" sz="2400" dirty="0">
              <a:solidFill>
                <a:srgbClr val="000000"/>
              </a:solidFill>
              <a:ea typeface="Times New Roman" panose="02020603050405020304" pitchFamily="18" charset="0"/>
            </a:endParaRPr>
          </a:p>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Who initiates information sharing for your HCC members? What alerts and notification mechanisms are in place to ensure that HCC members and partners are aware of the incident and can share initial information about their situation and tactics?</a:t>
            </a:r>
            <a:endParaRPr lang="en-US" sz="2400" dirty="0">
              <a:solidFill>
                <a:srgbClr val="000000"/>
              </a:solidFill>
              <a:ea typeface="Times New Roman" panose="02020603050405020304" pitchFamily="18" charset="0"/>
            </a:endParaRPr>
          </a:p>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Who has the coordination role at this point? What is it?</a:t>
            </a:r>
          </a:p>
          <a:p>
            <a:pPr marL="342900" marR="0" lvl="0" indent="-342900">
              <a:spcBef>
                <a:spcPts val="600"/>
              </a:spcBef>
              <a:spcAft>
                <a:spcPts val="600"/>
              </a:spcAft>
              <a:buFont typeface="+mj-lt"/>
              <a:buAutoNum type="arabicPeriod"/>
            </a:pPr>
            <a:r>
              <a:rPr lang="en-US" sz="2400" dirty="0">
                <a:solidFill>
                  <a:srgbClr val="000000"/>
                </a:solidFill>
                <a:ea typeface="Times New Roman" panose="02020603050405020304" pitchFamily="18" charset="0"/>
              </a:rPr>
              <a:t>How do the </a:t>
            </a:r>
            <a:r>
              <a:rPr lang="en-US" sz="2400" dirty="0">
                <a:solidFill>
                  <a:srgbClr val="000000"/>
                </a:solidFill>
                <a:effectLst/>
                <a:ea typeface="Times New Roman" panose="02020603050405020304" pitchFamily="18" charset="0"/>
              </a:rPr>
              <a:t>HCC </a:t>
            </a:r>
            <a:r>
              <a:rPr lang="en-US" sz="2400" dirty="0">
                <a:solidFill>
                  <a:srgbClr val="000000"/>
                </a:solidFill>
                <a:ea typeface="Times New Roman" panose="02020603050405020304" pitchFamily="18" charset="0"/>
              </a:rPr>
              <a:t>and members </a:t>
            </a:r>
            <a:r>
              <a:rPr lang="en-US" sz="2400" dirty="0">
                <a:solidFill>
                  <a:srgbClr val="000000"/>
                </a:solidFill>
                <a:effectLst/>
                <a:ea typeface="Times New Roman" panose="02020603050405020304" pitchFamily="18" charset="0"/>
              </a:rPr>
              <a:t>support this response?</a:t>
            </a:r>
          </a:p>
          <a:p>
            <a:pPr marL="742950" marR="0" lvl="1" indent="-285750">
              <a:spcBef>
                <a:spcPts val="600"/>
              </a:spcBef>
              <a:spcAft>
                <a:spcPts val="600"/>
              </a:spcAft>
              <a:buFont typeface="+mj-lt"/>
              <a:buAutoNum type="alphaLcPeriod"/>
            </a:pPr>
            <a:r>
              <a:rPr lang="en-US" dirty="0">
                <a:solidFill>
                  <a:srgbClr val="000000"/>
                </a:solidFill>
                <a:effectLst/>
                <a:ea typeface="Times New Roman" panose="02020603050405020304" pitchFamily="18" charset="0"/>
              </a:rPr>
              <a:t>If the HCC has an operations center, how is it activated and staffed and what functions does it serve? How does it interface with the Emergency Operations Center (EOC)?</a:t>
            </a:r>
          </a:p>
          <a:p>
            <a:pPr marL="742950" marR="0" lvl="1" indent="-285750">
              <a:spcBef>
                <a:spcPts val="600"/>
              </a:spcBef>
              <a:spcAft>
                <a:spcPts val="600"/>
              </a:spcAft>
              <a:buFont typeface="+mj-lt"/>
              <a:buAutoNum type="alphaLcPeriod"/>
            </a:pPr>
            <a:r>
              <a:rPr lang="en-US" dirty="0">
                <a:solidFill>
                  <a:srgbClr val="000000"/>
                </a:solidFill>
                <a:effectLst/>
                <a:ea typeface="Times New Roman" panose="02020603050405020304" pitchFamily="18" charset="0"/>
              </a:rPr>
              <a:t>If the HCC functions are conducted by/at the jurisdictional EOC, how rapid is the activation? Who provides coordination and supports the healthcare needs? </a:t>
            </a:r>
          </a:p>
          <a:p>
            <a:pPr marL="742950" marR="0" lvl="1" indent="-285750">
              <a:spcBef>
                <a:spcPts val="600"/>
              </a:spcBef>
              <a:spcAft>
                <a:spcPts val="600"/>
              </a:spcAft>
              <a:buFont typeface="+mj-lt"/>
              <a:buAutoNum type="alphaLcPeriod"/>
            </a:pPr>
            <a:r>
              <a:rPr lang="en-US" dirty="0">
                <a:solidFill>
                  <a:srgbClr val="000000"/>
                </a:solidFill>
                <a:effectLst/>
                <a:ea typeface="Times New Roman" panose="02020603050405020304" pitchFamily="18" charset="0"/>
              </a:rPr>
              <a:t>What will be the hours of operation?</a:t>
            </a:r>
          </a:p>
          <a:p>
            <a:endParaRPr lang="en-US" dirty="0"/>
          </a:p>
        </p:txBody>
      </p:sp>
    </p:spTree>
    <p:extLst>
      <p:ext uri="{BB962C8B-B14F-4D97-AF65-F5344CB8AC3E}">
        <p14:creationId xmlns:p14="http://schemas.microsoft.com/office/powerpoint/2010/main" val="900676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96B2-4330-4134-A613-B1C6270E9693}"/>
              </a:ext>
            </a:extLst>
          </p:cNvPr>
          <p:cNvSpPr>
            <a:spLocks noGrp="1"/>
          </p:cNvSpPr>
          <p:nvPr>
            <p:ph type="title"/>
          </p:nvPr>
        </p:nvSpPr>
        <p:spPr>
          <a:xfrm>
            <a:off x="838200" y="114754"/>
            <a:ext cx="10515600" cy="777875"/>
          </a:xfrm>
        </p:spPr>
        <p:txBody>
          <a:bodyPr>
            <a:normAutofit/>
          </a:bodyPr>
          <a:lstStyle/>
          <a:p>
            <a:r>
              <a:rPr lang="en-US" dirty="0"/>
              <a:t>Module 1 Discussion Questions (continued)</a:t>
            </a:r>
          </a:p>
        </p:txBody>
      </p:sp>
      <p:sp>
        <p:nvSpPr>
          <p:cNvPr id="3" name="Content Placeholder 2">
            <a:extLst>
              <a:ext uri="{FF2B5EF4-FFF2-40B4-BE49-F238E27FC236}">
                <a16:creationId xmlns:a16="http://schemas.microsoft.com/office/drawing/2014/main" id="{F681272D-F4EE-4578-B8EF-EB9E89162B6E}"/>
              </a:ext>
            </a:extLst>
          </p:cNvPr>
          <p:cNvSpPr>
            <a:spLocks noGrp="1"/>
          </p:cNvSpPr>
          <p:nvPr>
            <p:ph idx="1"/>
          </p:nvPr>
        </p:nvSpPr>
        <p:spPr>
          <a:xfrm>
            <a:off x="838200" y="1114425"/>
            <a:ext cx="10515600" cy="5628820"/>
          </a:xfrm>
        </p:spPr>
        <p:txBody>
          <a:bodyPr>
            <a:normAutofit/>
          </a:bodyPr>
          <a:lstStyle/>
          <a:p>
            <a:pPr marL="457200" marR="0" lvl="0" indent="-457200">
              <a:spcBef>
                <a:spcPts val="600"/>
              </a:spcBef>
              <a:spcAft>
                <a:spcPts val="600"/>
              </a:spcAft>
              <a:buFont typeface="+mj-lt"/>
              <a:buAutoNum type="arabicPeriod" startAt="5"/>
            </a:pPr>
            <a:r>
              <a:rPr lang="en-US" sz="2200" dirty="0">
                <a:solidFill>
                  <a:srgbClr val="000000"/>
                </a:solidFill>
                <a:effectLst/>
                <a:ea typeface="Times New Roman" panose="02020603050405020304" pitchFamily="18" charset="0"/>
              </a:rPr>
              <a:t>What essential elements of information will you collect from and share with HCC members? </a:t>
            </a:r>
          </a:p>
          <a:p>
            <a:pPr marL="457200" marR="0" lvl="0" indent="-457200">
              <a:spcBef>
                <a:spcPts val="600"/>
              </a:spcBef>
              <a:spcAft>
                <a:spcPts val="600"/>
              </a:spcAft>
              <a:buFont typeface="+mj-lt"/>
              <a:buAutoNum type="arabicPeriod" startAt="5"/>
            </a:pPr>
            <a:r>
              <a:rPr lang="en-US" sz="2200" dirty="0">
                <a:solidFill>
                  <a:srgbClr val="000000"/>
                </a:solidFill>
                <a:effectLst/>
                <a:ea typeface="Times New Roman" panose="02020603050405020304" pitchFamily="18" charset="0"/>
              </a:rPr>
              <a:t>How is the Emergency Operations Center (EOC) Joint Information Center (JIC) coordinating public information with the HCC(s)?</a:t>
            </a:r>
            <a:endParaRPr lang="en-US" sz="2200" dirty="0">
              <a:ea typeface="Times New Roman" panose="02020603050405020304" pitchFamily="18" charset="0"/>
              <a:cs typeface="Times New Roman" panose="02020603050405020304" pitchFamily="18" charset="0"/>
            </a:endParaRPr>
          </a:p>
          <a:p>
            <a:pPr marL="457200" marR="0" lvl="0" indent="-457200">
              <a:spcBef>
                <a:spcPts val="600"/>
              </a:spcBef>
              <a:spcAft>
                <a:spcPts val="600"/>
              </a:spcAft>
              <a:buFont typeface="+mj-lt"/>
              <a:buAutoNum type="arabicPeriod" startAt="5"/>
            </a:pPr>
            <a:r>
              <a:rPr lang="en-US" sz="2200" dirty="0">
                <a:solidFill>
                  <a:srgbClr val="000000"/>
                </a:solidFill>
                <a:effectLst/>
                <a:ea typeface="Times New Roman" panose="02020603050405020304" pitchFamily="18" charset="0"/>
              </a:rPr>
              <a:t>What specialized resources will be needed to respond to an anthrax attack? </a:t>
            </a:r>
          </a:p>
          <a:p>
            <a:pPr marL="742950" marR="0" lvl="1" indent="-285750">
              <a:spcBef>
                <a:spcPts val="600"/>
              </a:spcBef>
              <a:spcAft>
                <a:spcPts val="600"/>
              </a:spcAft>
              <a:buFont typeface="+mj-lt"/>
              <a:buAutoNum type="alphaLcPeriod"/>
            </a:pPr>
            <a:r>
              <a:rPr lang="en-US" sz="2200" dirty="0">
                <a:solidFill>
                  <a:srgbClr val="000000"/>
                </a:solidFill>
                <a:effectLst/>
                <a:ea typeface="Times New Roman" panose="02020603050405020304" pitchFamily="18" charset="0"/>
              </a:rPr>
              <a:t>Are they available within your HCC? If not, how will you acquire them? </a:t>
            </a:r>
          </a:p>
          <a:p>
            <a:pPr marL="742950" marR="0" lvl="1" indent="-285750">
              <a:spcBef>
                <a:spcPts val="600"/>
              </a:spcBef>
              <a:spcAft>
                <a:spcPts val="600"/>
              </a:spcAft>
              <a:buFont typeface="+mj-lt"/>
              <a:buAutoNum type="alphaLcPeriod"/>
            </a:pPr>
            <a:r>
              <a:rPr lang="en-US" sz="2200" dirty="0">
                <a:solidFill>
                  <a:srgbClr val="000000"/>
                </a:solidFill>
                <a:effectLst/>
                <a:ea typeface="Times New Roman" panose="02020603050405020304" pitchFamily="18" charset="0"/>
              </a:rPr>
              <a:t>How are SNS assets requested and received both for hospital patient care and public health prophylaxis? </a:t>
            </a:r>
          </a:p>
          <a:p>
            <a:pPr marL="742950" marR="0" lvl="1" indent="-285750">
              <a:spcBef>
                <a:spcPts val="600"/>
              </a:spcBef>
              <a:spcAft>
                <a:spcPts val="600"/>
              </a:spcAft>
              <a:buFont typeface="+mj-lt"/>
              <a:buAutoNum type="alphaLcPeriod"/>
            </a:pPr>
            <a:r>
              <a:rPr lang="en-US" sz="2200" dirty="0">
                <a:solidFill>
                  <a:srgbClr val="000000"/>
                </a:solidFill>
                <a:effectLst/>
                <a:ea typeface="Times New Roman" panose="02020603050405020304" pitchFamily="18" charset="0"/>
              </a:rPr>
              <a:t>What is the role of the HCC in acquiring specialized resources?  </a:t>
            </a:r>
            <a:endParaRPr lang="en-US" sz="2200" dirty="0">
              <a:solidFill>
                <a:srgbClr val="000000"/>
              </a:solidFill>
              <a:ea typeface="Times New Roman" panose="02020603050405020304" pitchFamily="18" charset="0"/>
            </a:endParaRPr>
          </a:p>
          <a:p>
            <a:pPr marL="285750" indent="-285750">
              <a:spcBef>
                <a:spcPts val="600"/>
              </a:spcBef>
              <a:spcAft>
                <a:spcPts val="600"/>
              </a:spcAft>
              <a:buFont typeface="+mj-lt"/>
              <a:buAutoNum type="arabicPeriod" startAt="5"/>
            </a:pPr>
            <a:r>
              <a:rPr lang="en-US" sz="2200" dirty="0">
                <a:solidFill>
                  <a:srgbClr val="000000"/>
                </a:solidFill>
              </a:rPr>
              <a:t>Where would you obtain guidance or clinical advice for anthrax patient care? </a:t>
            </a:r>
          </a:p>
          <a:p>
            <a:pPr marL="457200" marR="0" lvl="1" indent="0">
              <a:spcBef>
                <a:spcPts val="600"/>
              </a:spcBef>
              <a:spcAft>
                <a:spcPts val="600"/>
              </a:spcAft>
              <a:buNone/>
            </a:pPr>
            <a:endParaRPr lang="en-US" dirty="0">
              <a:solidFill>
                <a:srgbClr val="000000"/>
              </a:solidFill>
              <a:effectLst/>
              <a:ea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594304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C96B2-4330-4134-A613-B1C6270E9693}"/>
              </a:ext>
            </a:extLst>
          </p:cNvPr>
          <p:cNvSpPr>
            <a:spLocks noGrp="1"/>
          </p:cNvSpPr>
          <p:nvPr>
            <p:ph type="title"/>
          </p:nvPr>
        </p:nvSpPr>
        <p:spPr>
          <a:xfrm>
            <a:off x="838200" y="114754"/>
            <a:ext cx="10515600" cy="777875"/>
          </a:xfrm>
        </p:spPr>
        <p:txBody>
          <a:bodyPr/>
          <a:lstStyle/>
          <a:p>
            <a:r>
              <a:rPr lang="en-US" dirty="0"/>
              <a:t>Module 1 Discussion Questions (continued)</a:t>
            </a:r>
          </a:p>
        </p:txBody>
      </p:sp>
      <p:sp>
        <p:nvSpPr>
          <p:cNvPr id="3" name="Content Placeholder 2">
            <a:extLst>
              <a:ext uri="{FF2B5EF4-FFF2-40B4-BE49-F238E27FC236}">
                <a16:creationId xmlns:a16="http://schemas.microsoft.com/office/drawing/2014/main" id="{F681272D-F4EE-4578-B8EF-EB9E89162B6E}"/>
              </a:ext>
            </a:extLst>
          </p:cNvPr>
          <p:cNvSpPr>
            <a:spLocks noGrp="1"/>
          </p:cNvSpPr>
          <p:nvPr>
            <p:ph idx="1"/>
          </p:nvPr>
        </p:nvSpPr>
        <p:spPr>
          <a:xfrm>
            <a:off x="838200" y="1057275"/>
            <a:ext cx="10515600" cy="5685970"/>
          </a:xfrm>
        </p:spPr>
        <p:txBody>
          <a:bodyPr>
            <a:normAutofit/>
          </a:bodyPr>
          <a:lstStyle/>
          <a:p>
            <a:pPr marL="457200" marR="0" indent="-457200">
              <a:spcBef>
                <a:spcPts val="600"/>
              </a:spcBef>
              <a:spcAft>
                <a:spcPts val="600"/>
              </a:spcAft>
              <a:buFont typeface="+mj-lt"/>
              <a:buAutoNum type="arabicPeriod" startAt="9"/>
            </a:pPr>
            <a:r>
              <a:rPr lang="en-US" sz="2200" dirty="0">
                <a:solidFill>
                  <a:srgbClr val="000000"/>
                </a:solidFill>
                <a:effectLst/>
                <a:ea typeface="Times New Roman" panose="02020603050405020304" pitchFamily="18" charset="0"/>
              </a:rPr>
              <a:t>Does your regional emerging special pathogen treatment center play a role in this scenario? If yes, how?</a:t>
            </a:r>
          </a:p>
          <a:p>
            <a:pPr marL="457200" marR="0" lvl="0" indent="-457200">
              <a:spcBef>
                <a:spcPts val="600"/>
              </a:spcBef>
              <a:spcAft>
                <a:spcPts val="600"/>
              </a:spcAft>
              <a:buFont typeface="+mj-lt"/>
              <a:buAutoNum type="arabicPeriod" startAt="9"/>
            </a:pPr>
            <a:r>
              <a:rPr lang="en-US" sz="2200" dirty="0">
                <a:solidFill>
                  <a:srgbClr val="000000"/>
                </a:solidFill>
                <a:effectLst/>
                <a:ea typeface="Times New Roman" panose="02020603050405020304" pitchFamily="18" charset="0"/>
              </a:rPr>
              <a:t>How will you ensure adequate resources are available to support the medical response during the concurrent public health response? How do you make resource requests to the State and how are those requests coordinated statewide?</a:t>
            </a:r>
          </a:p>
          <a:p>
            <a:pPr marL="457200" marR="0" indent="-457200">
              <a:spcBef>
                <a:spcPts val="600"/>
              </a:spcBef>
              <a:spcAft>
                <a:spcPts val="600"/>
              </a:spcAft>
              <a:buFont typeface="+mj-lt"/>
              <a:buAutoNum type="arabicPeriod" startAt="9"/>
            </a:pPr>
            <a:r>
              <a:rPr lang="en-US" sz="2200" dirty="0">
                <a:solidFill>
                  <a:srgbClr val="000000"/>
                </a:solidFill>
                <a:effectLst/>
                <a:ea typeface="Times New Roman" panose="02020603050405020304" pitchFamily="18" charset="0"/>
              </a:rPr>
              <a:t>How will you ensure clear and consistent risk communication to the public?</a:t>
            </a:r>
            <a:endParaRPr lang="en-US" sz="2200" dirty="0">
              <a:effectLst/>
              <a:ea typeface="Times New Roman" panose="02020603050405020304" pitchFamily="18" charset="0"/>
              <a:cs typeface="Times New Roman" panose="02020603050405020304" pitchFamily="18" charset="0"/>
            </a:endParaRPr>
          </a:p>
          <a:p>
            <a:pPr marL="457200" marR="0" lvl="0" indent="-457200">
              <a:spcBef>
                <a:spcPts val="600"/>
              </a:spcBef>
              <a:spcAft>
                <a:spcPts val="600"/>
              </a:spcAft>
              <a:buFont typeface="+mj-lt"/>
              <a:buAutoNum type="arabicPeriod" startAt="9"/>
            </a:pPr>
            <a:r>
              <a:rPr lang="en-US" sz="2200" dirty="0">
                <a:solidFill>
                  <a:srgbClr val="000000"/>
                </a:solidFill>
                <a:effectLst/>
                <a:ea typeface="Times New Roman" panose="02020603050405020304" pitchFamily="18" charset="0"/>
              </a:rPr>
              <a:t>How will you ensure you have adequate supplies and resources to accommodate and support staff (e.g., sleeping accommodations, food and beverages, childcare)?</a:t>
            </a:r>
          </a:p>
          <a:p>
            <a:pPr marL="457200" indent="-457200">
              <a:spcBef>
                <a:spcPts val="600"/>
              </a:spcBef>
              <a:spcAft>
                <a:spcPts val="600"/>
              </a:spcAft>
              <a:buFont typeface="+mj-lt"/>
              <a:buAutoNum type="arabicPeriod" startAt="9"/>
            </a:pPr>
            <a:r>
              <a:rPr lang="en-US" sz="2200" dirty="0">
                <a:solidFill>
                  <a:srgbClr val="000000"/>
                </a:solidFill>
              </a:rPr>
              <a:t>Will healthcare utilize closed points of distribution for employee prophylaxis if needed? How are these antibiotics obtained and distributed?</a:t>
            </a:r>
          </a:p>
          <a:p>
            <a:pPr marL="0" marR="0" lvl="0" indent="0">
              <a:spcBef>
                <a:spcPts val="600"/>
              </a:spcBef>
              <a:spcAft>
                <a:spcPts val="600"/>
              </a:spcAft>
              <a:buNone/>
            </a:pPr>
            <a:endParaRPr lang="en-US" sz="2400" dirty="0">
              <a:solidFill>
                <a:srgbClr val="000000"/>
              </a:solidFill>
              <a:effectLst/>
              <a:ea typeface="Times New Roman" panose="02020603050405020304" pitchFamily="18" charset="0"/>
            </a:endParaRPr>
          </a:p>
          <a:p>
            <a:pPr marL="457200" marR="0" lvl="0" indent="-457200">
              <a:spcBef>
                <a:spcPts val="600"/>
              </a:spcBef>
              <a:spcAft>
                <a:spcPts val="600"/>
              </a:spcAft>
              <a:buFont typeface="+mj-lt"/>
              <a:buAutoNum type="arabicPeriod" startAt="9"/>
            </a:pPr>
            <a:endParaRPr lang="en-US" sz="2400" dirty="0">
              <a:solidFill>
                <a:srgbClr val="000000"/>
              </a:solidFill>
              <a:effectLst/>
              <a:ea typeface="Times New Roman" panose="02020603050405020304" pitchFamily="18" charset="0"/>
            </a:endParaRPr>
          </a:p>
          <a:p>
            <a:endParaRPr lang="en-US" sz="3200" dirty="0"/>
          </a:p>
        </p:txBody>
      </p:sp>
    </p:spTree>
    <p:extLst>
      <p:ext uri="{BB962C8B-B14F-4D97-AF65-F5344CB8AC3E}">
        <p14:creationId xmlns:p14="http://schemas.microsoft.com/office/powerpoint/2010/main" val="21208705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16857E-AD55-47CA-856A-A2DAAAB68A9F}"/>
              </a:ext>
            </a:extLst>
          </p:cNvPr>
          <p:cNvSpPr>
            <a:spLocks noGrp="1"/>
          </p:cNvSpPr>
          <p:nvPr>
            <p:ph type="title"/>
          </p:nvPr>
        </p:nvSpPr>
        <p:spPr>
          <a:xfrm>
            <a:off x="1136428" y="627564"/>
            <a:ext cx="7474172" cy="1325563"/>
          </a:xfrm>
        </p:spPr>
        <p:txBody>
          <a:bodyPr>
            <a:normAutofit/>
          </a:bodyPr>
          <a:lstStyle/>
          <a:p>
            <a:r>
              <a:rPr lang="en-US" dirty="0"/>
              <a:t>Module 1 Report Out</a:t>
            </a:r>
          </a:p>
        </p:txBody>
      </p:sp>
      <p:sp>
        <p:nvSpPr>
          <p:cNvPr id="3" name="Content Placeholder 2">
            <a:extLst>
              <a:ext uri="{FF2B5EF4-FFF2-40B4-BE49-F238E27FC236}">
                <a16:creationId xmlns:a16="http://schemas.microsoft.com/office/drawing/2014/main" id="{B2B9BAB6-A36C-4F44-8C8D-38C77868454C}"/>
              </a:ext>
            </a:extLst>
          </p:cNvPr>
          <p:cNvSpPr>
            <a:spLocks noGrp="1"/>
          </p:cNvSpPr>
          <p:nvPr>
            <p:ph idx="1"/>
          </p:nvPr>
        </p:nvSpPr>
        <p:spPr>
          <a:xfrm>
            <a:off x="1136429" y="2278173"/>
            <a:ext cx="6467867" cy="3450613"/>
          </a:xfrm>
        </p:spPr>
        <p:txBody>
          <a:bodyPr anchor="ctr">
            <a:normAutofit/>
          </a:bodyPr>
          <a:lstStyle/>
          <a:p>
            <a:r>
              <a:rPr lang="en-US" sz="2400" dirty="0"/>
              <a:t>Each table provides top 3 lessons, due outs, action items.</a:t>
            </a:r>
          </a:p>
          <a:p>
            <a:r>
              <a:rPr lang="en-US" sz="2400" dirty="0"/>
              <a:t>Provide the rest of your notes to the exercise facilitator.</a:t>
            </a:r>
          </a:p>
          <a:p>
            <a:r>
              <a:rPr lang="en-US" sz="2400" dirty="0"/>
              <a:t>Please select a team scribe with legible handwriting.</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BA9F8EFA-66B0-439D-9D54-528FCA24352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68" y="2857501"/>
            <a:ext cx="1267236" cy="1142998"/>
          </a:xfrm>
          <a:prstGeom prst="rect">
            <a:avLst/>
          </a:prstGeom>
        </p:spPr>
      </p:pic>
    </p:spTree>
    <p:extLst>
      <p:ext uri="{BB962C8B-B14F-4D97-AF65-F5344CB8AC3E}">
        <p14:creationId xmlns:p14="http://schemas.microsoft.com/office/powerpoint/2010/main" val="22904033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ECCF5-B9A3-4641-9BB0-5519D6EA3977}"/>
              </a:ext>
            </a:extLst>
          </p:cNvPr>
          <p:cNvSpPr>
            <a:spLocks noGrp="1"/>
          </p:cNvSpPr>
          <p:nvPr>
            <p:ph type="title"/>
          </p:nvPr>
        </p:nvSpPr>
        <p:spPr/>
        <p:txBody>
          <a:bodyPr/>
          <a:lstStyle/>
          <a:p>
            <a:r>
              <a:rPr lang="en-US" dirty="0"/>
              <a:t>Instructions for Use of this PPT Template – Delete this slide prior to presentation</a:t>
            </a:r>
          </a:p>
        </p:txBody>
      </p:sp>
      <p:sp>
        <p:nvSpPr>
          <p:cNvPr id="3" name="Content Placeholder 2">
            <a:extLst>
              <a:ext uri="{FF2B5EF4-FFF2-40B4-BE49-F238E27FC236}">
                <a16:creationId xmlns:a16="http://schemas.microsoft.com/office/drawing/2014/main" id="{0D359673-B3FF-4B2E-9111-01BBA9C83333}"/>
              </a:ext>
            </a:extLst>
          </p:cNvPr>
          <p:cNvSpPr>
            <a:spLocks noGrp="1"/>
          </p:cNvSpPr>
          <p:nvPr>
            <p:ph idx="1"/>
          </p:nvPr>
        </p:nvSpPr>
        <p:spPr/>
        <p:txBody>
          <a:bodyPr/>
          <a:lstStyle/>
          <a:p>
            <a:r>
              <a:rPr lang="en-US" dirty="0"/>
              <a:t>Edit these slides based on changes made by the </a:t>
            </a:r>
            <a:br>
              <a:rPr lang="en-US" dirty="0"/>
            </a:br>
            <a:r>
              <a:rPr lang="en-US" dirty="0"/>
              <a:t>Exercise Planning Team to the Situation Manual </a:t>
            </a:r>
            <a:br>
              <a:rPr lang="en-US" dirty="0"/>
            </a:br>
            <a:r>
              <a:rPr lang="en-US" dirty="0"/>
              <a:t>Template.</a:t>
            </a:r>
          </a:p>
          <a:p>
            <a:r>
              <a:rPr lang="en-US" dirty="0"/>
              <a:t>Language and information included here is </a:t>
            </a:r>
            <a:br>
              <a:rPr lang="en-US" dirty="0"/>
            </a:br>
            <a:r>
              <a:rPr lang="en-US" dirty="0"/>
              <a:t>based on the template design and template </a:t>
            </a:r>
            <a:br>
              <a:rPr lang="en-US" dirty="0"/>
            </a:br>
            <a:r>
              <a:rPr lang="en-US" dirty="0"/>
              <a:t>sample language.</a:t>
            </a:r>
          </a:p>
        </p:txBody>
      </p:sp>
      <p:sp>
        <p:nvSpPr>
          <p:cNvPr id="4" name="TextBox 3">
            <a:extLst>
              <a:ext uri="{FF2B5EF4-FFF2-40B4-BE49-F238E27FC236}">
                <a16:creationId xmlns:a16="http://schemas.microsoft.com/office/drawing/2014/main" id="{F1964E46-E62D-C148-8130-669DAC59A7C6}"/>
              </a:ext>
            </a:extLst>
          </p:cNvPr>
          <p:cNvSpPr txBox="1"/>
          <p:nvPr/>
        </p:nvSpPr>
        <p:spPr>
          <a:xfrm>
            <a:off x="8478981" y="1825625"/>
            <a:ext cx="3225338" cy="3354765"/>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Helpful hints are included in these call-out boxes. Delete these prior to your presentation.</a:t>
            </a:r>
          </a:p>
          <a:p>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400445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71B89A2-0AEF-46FE-99A5-B09911665ED0}"/>
              </a:ext>
            </a:extLst>
          </p:cNvPr>
          <p:cNvPicPr/>
          <p:nvPr/>
        </p:nvPicPr>
        <p:blipFill>
          <a:blip r:embed="rId3">
            <a:extLst>
              <a:ext uri="{28A0092B-C50C-407E-A947-70E740481C1C}">
                <a14:useLocalDpi xmlns:a14="http://schemas.microsoft.com/office/drawing/2010/main" val="0"/>
              </a:ext>
            </a:extLst>
          </a:blip>
          <a:srcRect l="15036" r="15036"/>
          <a:stretch/>
        </p:blipFill>
        <p:spPr>
          <a:xfrm>
            <a:off x="5797543" y="21781"/>
            <a:ext cx="6394152" cy="6857990"/>
          </a:xfrm>
          <a:prstGeom prst="rect">
            <a:avLst/>
          </a:prstGeom>
        </p:spPr>
      </p:pic>
      <p:pic>
        <p:nvPicPr>
          <p:cNvPr id="22" name="Picture 19">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1E580D5-FE24-463E-8A35-2C9BB9FBE259}"/>
              </a:ext>
            </a:extLst>
          </p:cNvPr>
          <p:cNvSpPr>
            <a:spLocks noGrp="1"/>
          </p:cNvSpPr>
          <p:nvPr>
            <p:ph type="title"/>
          </p:nvPr>
        </p:nvSpPr>
        <p:spPr>
          <a:xfrm>
            <a:off x="708164" y="174666"/>
            <a:ext cx="4803636" cy="968334"/>
          </a:xfrm>
        </p:spPr>
        <p:txBody>
          <a:bodyPr>
            <a:normAutofit/>
          </a:bodyPr>
          <a:lstStyle/>
          <a:p>
            <a:r>
              <a:rPr lang="en-US" dirty="0">
                <a:solidFill>
                  <a:srgbClr val="000000"/>
                </a:solidFill>
              </a:rPr>
              <a:t>Module 2</a:t>
            </a:r>
          </a:p>
        </p:txBody>
      </p:sp>
      <p:sp>
        <p:nvSpPr>
          <p:cNvPr id="3" name="Content Placeholder 2">
            <a:extLst>
              <a:ext uri="{FF2B5EF4-FFF2-40B4-BE49-F238E27FC236}">
                <a16:creationId xmlns:a16="http://schemas.microsoft.com/office/drawing/2014/main" id="{FB51C2B7-C832-4F3C-9C36-BAD3BDEA65EE}"/>
              </a:ext>
            </a:extLst>
          </p:cNvPr>
          <p:cNvSpPr>
            <a:spLocks noGrp="1"/>
          </p:cNvSpPr>
          <p:nvPr>
            <p:ph idx="1"/>
          </p:nvPr>
        </p:nvSpPr>
        <p:spPr>
          <a:xfrm>
            <a:off x="756580" y="1471612"/>
            <a:ext cx="4915558" cy="5386387"/>
          </a:xfrm>
        </p:spPr>
        <p:txBody>
          <a:bodyPr anchor="ctr">
            <a:normAutofit fontScale="92500" lnSpcReduction="10000"/>
          </a:bodyPr>
          <a:lstStyle/>
          <a:p>
            <a:pPr marL="0" indent="0">
              <a:buNone/>
            </a:pPr>
            <a:r>
              <a:rPr lang="en-US" sz="2000" b="1" dirty="0">
                <a:solidFill>
                  <a:srgbClr val="000000"/>
                </a:solidFill>
              </a:rPr>
              <a:t>Tuesday morning, 8:00am (HAN notification + 24 hours)</a:t>
            </a:r>
          </a:p>
          <a:p>
            <a:pPr lvl="0"/>
            <a:r>
              <a:rPr lang="en-US" sz="2000" dirty="0">
                <a:solidFill>
                  <a:srgbClr val="000000"/>
                </a:solidFill>
              </a:rPr>
              <a:t>A terrorist organization claims responsibility for releasing aerosolized anthrax at a major sporting event Friday afternoon </a:t>
            </a:r>
          </a:p>
          <a:p>
            <a:pPr lvl="0"/>
            <a:r>
              <a:rPr lang="en-US" sz="2000" dirty="0">
                <a:solidFill>
                  <a:srgbClr val="000000"/>
                </a:solidFill>
              </a:rPr>
              <a:t>Widely attended by residents of the state. Additional attacks not known or anticipated. </a:t>
            </a:r>
          </a:p>
          <a:p>
            <a:pPr lvl="0"/>
            <a:r>
              <a:rPr lang="en-US" sz="2000" dirty="0">
                <a:solidFill>
                  <a:srgbClr val="000000"/>
                </a:solidFill>
              </a:rPr>
              <a:t>Governor declared a disaster and state has requested 12-hour Push Packs, scheduled to arrive this morning.</a:t>
            </a:r>
          </a:p>
          <a:p>
            <a:pPr lvl="0"/>
            <a:r>
              <a:rPr lang="en-US" sz="2000" dirty="0">
                <a:solidFill>
                  <a:srgbClr val="000000"/>
                </a:solidFill>
              </a:rPr>
              <a:t>Hospitals, clinics, physician offices, and other healthcare facilities and EMS in the region our HCC serves are experiencing a surge. Includes worried well. </a:t>
            </a:r>
          </a:p>
          <a:p>
            <a:pPr lvl="0"/>
            <a:r>
              <a:rPr lang="en-US" sz="2000" dirty="0">
                <a:solidFill>
                  <a:srgbClr val="000000"/>
                </a:solidFill>
              </a:rPr>
              <a:t>Inpatient beds are 100% capacity and critical care hospital beds are at 120% capacity.</a:t>
            </a:r>
          </a:p>
          <a:p>
            <a:pPr lvl="0"/>
            <a:r>
              <a:rPr lang="en-US" sz="2000" dirty="0">
                <a:solidFill>
                  <a:srgbClr val="000000"/>
                </a:solidFill>
              </a:rPr>
              <a:t>Public health and logistics resources are preparing for the initial distribution of post-exposure prophylaxis. </a:t>
            </a:r>
          </a:p>
          <a:p>
            <a:pPr lvl="0"/>
            <a:endParaRPr lang="en-US" sz="2000" dirty="0">
              <a:solidFill>
                <a:srgbClr val="000000"/>
              </a:solidFill>
            </a:endParaRPr>
          </a:p>
          <a:p>
            <a:endParaRPr lang="en-US" sz="2000" dirty="0">
              <a:solidFill>
                <a:srgbClr val="000000"/>
              </a:solidFill>
            </a:endParaRPr>
          </a:p>
        </p:txBody>
      </p:sp>
    </p:spTree>
    <p:extLst>
      <p:ext uri="{BB962C8B-B14F-4D97-AF65-F5344CB8AC3E}">
        <p14:creationId xmlns:p14="http://schemas.microsoft.com/office/powerpoint/2010/main" val="2518143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0C49-DEAB-4CE4-AE67-0C1C23B31BC8}"/>
              </a:ext>
            </a:extLst>
          </p:cNvPr>
          <p:cNvSpPr>
            <a:spLocks noGrp="1"/>
          </p:cNvSpPr>
          <p:nvPr>
            <p:ph type="title"/>
          </p:nvPr>
        </p:nvSpPr>
        <p:spPr>
          <a:xfrm>
            <a:off x="838200" y="119743"/>
            <a:ext cx="10515600" cy="734332"/>
          </a:xfrm>
        </p:spPr>
        <p:txBody>
          <a:bodyPr>
            <a:normAutofit/>
          </a:bodyPr>
          <a:lstStyle/>
          <a:p>
            <a:r>
              <a:rPr lang="en-US" dirty="0"/>
              <a:t>Module 2 Discussion Questions</a:t>
            </a:r>
          </a:p>
        </p:txBody>
      </p:sp>
      <p:sp>
        <p:nvSpPr>
          <p:cNvPr id="3" name="Content Placeholder 2">
            <a:extLst>
              <a:ext uri="{FF2B5EF4-FFF2-40B4-BE49-F238E27FC236}">
                <a16:creationId xmlns:a16="http://schemas.microsoft.com/office/drawing/2014/main" id="{C6BF4D72-4562-4E92-9974-E814091BB0DF}"/>
              </a:ext>
            </a:extLst>
          </p:cNvPr>
          <p:cNvSpPr>
            <a:spLocks noGrp="1"/>
          </p:cNvSpPr>
          <p:nvPr>
            <p:ph idx="1"/>
          </p:nvPr>
        </p:nvSpPr>
        <p:spPr>
          <a:xfrm>
            <a:off x="508000" y="854075"/>
            <a:ext cx="11328399" cy="5884182"/>
          </a:xfrm>
        </p:spPr>
        <p:txBody>
          <a:bodyPr>
            <a:normAutofit/>
          </a:bodyPr>
          <a:lstStyle/>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What actions do you anticipate taking based on the location of the attack and the potential surge in inpatient demand? </a:t>
            </a:r>
          </a:p>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What is the community plan for prophylaxis distribution (open points of distribution) for those in the region that attended the event?</a:t>
            </a:r>
          </a:p>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Who has the healthcare coordination role at this point? What is it?</a:t>
            </a:r>
          </a:p>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If you have moved or plan to move hospitalized patients to facilities outside the area covered by the HCC, what EMS transport resources are available (both public safety and private services including local, mutual aid, state resources/ ambulance strike teams)? </a:t>
            </a:r>
          </a:p>
          <a:p>
            <a:pPr marL="342900" marR="0" lvl="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How can the HCC ensure patient load balancing among hospitals or play a role in transfer decisions? How are hospitals and EMS coordinating this decision making?</a:t>
            </a:r>
          </a:p>
          <a:p>
            <a:pPr marL="342900" indent="-342900">
              <a:spcBef>
                <a:spcPts val="600"/>
              </a:spcBef>
              <a:spcAft>
                <a:spcPts val="600"/>
              </a:spcAft>
              <a:buFont typeface="+mj-lt"/>
              <a:buAutoNum type="arabicPeriod"/>
            </a:pPr>
            <a:r>
              <a:rPr lang="en-US" sz="2400" dirty="0">
                <a:solidFill>
                  <a:srgbClr val="000000"/>
                </a:solidFill>
                <a:effectLst/>
                <a:ea typeface="Times New Roman" panose="02020603050405020304" pitchFamily="18" charset="0"/>
              </a:rPr>
              <a:t>If the HCC does not serve in this role, how will interface with state or substate Medical Operations Coordination Cells? What role would they play? </a:t>
            </a:r>
          </a:p>
          <a:p>
            <a:pPr marL="0" marR="0" lvl="0" indent="0">
              <a:spcBef>
                <a:spcPts val="600"/>
              </a:spcBef>
              <a:spcAft>
                <a:spcPts val="600"/>
              </a:spcAft>
              <a:buNone/>
            </a:pPr>
            <a:endParaRPr lang="en-US" dirty="0">
              <a:solidFill>
                <a:srgbClr val="000000"/>
              </a:solidFill>
              <a:effectLst/>
              <a:ea typeface="Times New Roman" panose="02020603050405020304" pitchFamily="18" charset="0"/>
            </a:endParaRPr>
          </a:p>
        </p:txBody>
      </p:sp>
    </p:spTree>
    <p:extLst>
      <p:ext uri="{BB962C8B-B14F-4D97-AF65-F5344CB8AC3E}">
        <p14:creationId xmlns:p14="http://schemas.microsoft.com/office/powerpoint/2010/main" val="3421901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0C49-DEAB-4CE4-AE67-0C1C23B31BC8}"/>
              </a:ext>
            </a:extLst>
          </p:cNvPr>
          <p:cNvSpPr>
            <a:spLocks noGrp="1"/>
          </p:cNvSpPr>
          <p:nvPr>
            <p:ph type="title"/>
          </p:nvPr>
        </p:nvSpPr>
        <p:spPr>
          <a:xfrm>
            <a:off x="838200" y="119743"/>
            <a:ext cx="10515600" cy="734332"/>
          </a:xfrm>
        </p:spPr>
        <p:txBody>
          <a:bodyPr/>
          <a:lstStyle/>
          <a:p>
            <a:r>
              <a:rPr lang="en-US" dirty="0"/>
              <a:t>Module 2 Discussion Questions (continued)</a:t>
            </a:r>
          </a:p>
        </p:txBody>
      </p:sp>
      <p:sp>
        <p:nvSpPr>
          <p:cNvPr id="3" name="Content Placeholder 2">
            <a:extLst>
              <a:ext uri="{FF2B5EF4-FFF2-40B4-BE49-F238E27FC236}">
                <a16:creationId xmlns:a16="http://schemas.microsoft.com/office/drawing/2014/main" id="{C6BF4D72-4562-4E92-9974-E814091BB0DF}"/>
              </a:ext>
            </a:extLst>
          </p:cNvPr>
          <p:cNvSpPr>
            <a:spLocks noGrp="1"/>
          </p:cNvSpPr>
          <p:nvPr>
            <p:ph idx="1"/>
          </p:nvPr>
        </p:nvSpPr>
        <p:spPr>
          <a:xfrm>
            <a:off x="552958" y="941132"/>
            <a:ext cx="11328399" cy="5797126"/>
          </a:xfrm>
        </p:spPr>
        <p:txBody>
          <a:bodyPr>
            <a:normAutofit lnSpcReduction="10000"/>
          </a:bodyPr>
          <a:lstStyle/>
          <a:p>
            <a:pPr marL="457200" marR="0" lvl="0" indent="-457200">
              <a:lnSpc>
                <a:spcPct val="115000"/>
              </a:lnSpc>
              <a:spcBef>
                <a:spcPts val="600"/>
              </a:spcBef>
              <a:spcAft>
                <a:spcPts val="600"/>
              </a:spcAft>
              <a:buFont typeface="+mj-lt"/>
              <a:buAutoNum type="arabicPeriod" startAt="7"/>
            </a:pPr>
            <a:r>
              <a:rPr lang="en-US" sz="2200" dirty="0">
                <a:solidFill>
                  <a:srgbClr val="000000"/>
                </a:solidFill>
                <a:effectLst/>
                <a:ea typeface="Times New Roman" panose="02020603050405020304" pitchFamily="18" charset="0"/>
                <a:cs typeface="Calibri" panose="020F0502020204030204" pitchFamily="34" charset="0"/>
              </a:rPr>
              <a:t>How are requests for State and Federal personnel to support healthcare operations coordinated? Will you need to request Federal Medical Stations or use other alternate care sites?</a:t>
            </a:r>
            <a:endParaRPr lang="en-US" sz="2200" dirty="0">
              <a:effectLst/>
              <a:ea typeface="Times New Roman" panose="02020603050405020304" pitchFamily="18" charset="0"/>
              <a:cs typeface="Times New Roman" panose="02020603050405020304" pitchFamily="18" charset="0"/>
            </a:endParaRPr>
          </a:p>
          <a:p>
            <a:pPr marL="342900" marR="0" lvl="0" indent="-342900">
              <a:spcBef>
                <a:spcPts val="600"/>
              </a:spcBef>
              <a:spcAft>
                <a:spcPts val="600"/>
              </a:spcAft>
              <a:buFont typeface="+mj-lt"/>
              <a:buAutoNum type="arabicPeriod" startAt="7"/>
            </a:pPr>
            <a:r>
              <a:rPr lang="en-US" sz="2200" dirty="0">
                <a:solidFill>
                  <a:srgbClr val="000000"/>
                </a:solidFill>
                <a:effectLst/>
                <a:ea typeface="Times New Roman" panose="02020603050405020304" pitchFamily="18" charset="0"/>
              </a:rPr>
              <a:t>Where will antitoxin treatments from the SNS (Anthim [obiltoxaximab], Anthrasil [anthrax immune globulin], and Abthrax [raxibacumab]) be delivered? </a:t>
            </a:r>
          </a:p>
          <a:p>
            <a:pPr marL="742950" marR="0" lvl="1" indent="-285750">
              <a:spcBef>
                <a:spcPts val="600"/>
              </a:spcBef>
              <a:spcAft>
                <a:spcPts val="600"/>
              </a:spcAft>
              <a:buFont typeface="+mj-lt"/>
              <a:buAutoNum type="alphaLcPeriod"/>
            </a:pPr>
            <a:r>
              <a:rPr lang="en-US" sz="2200" dirty="0">
                <a:solidFill>
                  <a:srgbClr val="000000"/>
                </a:solidFill>
                <a:effectLst/>
                <a:ea typeface="Times New Roman" panose="02020603050405020304" pitchFamily="18" charset="0"/>
              </a:rPr>
              <a:t>Who has information about local and federal stockpiles? How do you communicate with them?</a:t>
            </a:r>
          </a:p>
          <a:p>
            <a:pPr marL="742950" marR="0" lvl="1" indent="-285750">
              <a:spcBef>
                <a:spcPts val="600"/>
              </a:spcBef>
              <a:spcAft>
                <a:spcPts val="600"/>
              </a:spcAft>
              <a:buFont typeface="+mj-lt"/>
              <a:buAutoNum type="alphaLcPeriod"/>
            </a:pPr>
            <a:r>
              <a:rPr lang="en-US" sz="2200" dirty="0">
                <a:solidFill>
                  <a:srgbClr val="000000"/>
                </a:solidFill>
                <a:effectLst/>
                <a:ea typeface="Times New Roman" panose="02020603050405020304" pitchFamily="18" charset="0"/>
              </a:rPr>
              <a:t>Do you need to ensure continuous refrigeration or will they be kept in the supplied coolers and rapidly used? </a:t>
            </a:r>
          </a:p>
          <a:p>
            <a:pPr marL="742950" marR="0" lvl="1" indent="-285750">
              <a:spcBef>
                <a:spcPts val="600"/>
              </a:spcBef>
              <a:spcAft>
                <a:spcPts val="600"/>
              </a:spcAft>
              <a:buFont typeface="+mj-lt"/>
              <a:buAutoNum type="alphaLcPeriod"/>
            </a:pPr>
            <a:r>
              <a:rPr lang="en-US" sz="2200" dirty="0">
                <a:solidFill>
                  <a:srgbClr val="000000"/>
                </a:solidFill>
                <a:effectLst/>
                <a:ea typeface="Times New Roman" panose="02020603050405020304" pitchFamily="18" charset="0"/>
              </a:rPr>
              <a:t>Will the SNS request include the piggyback IV tubing and saline bags needed to administer?  </a:t>
            </a:r>
          </a:p>
          <a:p>
            <a:pPr marL="342900" marR="0" lvl="0" indent="-342900">
              <a:spcBef>
                <a:spcPts val="600"/>
              </a:spcBef>
              <a:spcAft>
                <a:spcPts val="600"/>
              </a:spcAft>
              <a:buFont typeface="+mj-lt"/>
              <a:buAutoNum type="arabicPeriod" startAt="7"/>
            </a:pPr>
            <a:r>
              <a:rPr lang="en-US" sz="2200" dirty="0">
                <a:solidFill>
                  <a:srgbClr val="000000"/>
                </a:solidFill>
                <a:effectLst/>
                <a:ea typeface="Times New Roman" panose="02020603050405020304" pitchFamily="18" charset="0"/>
              </a:rPr>
              <a:t>How will the intravenous antibiotics be distributed to hospitals by the State/RSS site? Based on request, pro rata based on size of the facility, or other metrics?</a:t>
            </a:r>
          </a:p>
          <a:p>
            <a:pPr marL="342900" marR="0" lvl="0" indent="-342900">
              <a:spcBef>
                <a:spcPts val="600"/>
              </a:spcBef>
              <a:spcAft>
                <a:spcPts val="600"/>
              </a:spcAft>
              <a:buFont typeface="+mj-lt"/>
              <a:buAutoNum type="arabicPeriod" startAt="7"/>
            </a:pPr>
            <a:r>
              <a:rPr lang="en-US" sz="2200" dirty="0">
                <a:solidFill>
                  <a:srgbClr val="000000"/>
                </a:solidFill>
                <a:effectLst/>
                <a:ea typeface="Times New Roman" panose="02020603050405020304" pitchFamily="18" charset="0"/>
              </a:rPr>
              <a:t>What other treatment products and supporting supplies are you expecting or will you need? How will you request additional ventilators and antibiotics from the SNS?</a:t>
            </a:r>
          </a:p>
          <a:p>
            <a:pPr marL="0" indent="0">
              <a:buNone/>
            </a:pPr>
            <a:endParaRPr lang="en-US" dirty="0"/>
          </a:p>
        </p:txBody>
      </p:sp>
    </p:spTree>
    <p:extLst>
      <p:ext uri="{BB962C8B-B14F-4D97-AF65-F5344CB8AC3E}">
        <p14:creationId xmlns:p14="http://schemas.microsoft.com/office/powerpoint/2010/main" val="663065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60C49-DEAB-4CE4-AE67-0C1C23B31BC8}"/>
              </a:ext>
            </a:extLst>
          </p:cNvPr>
          <p:cNvSpPr>
            <a:spLocks noGrp="1"/>
          </p:cNvSpPr>
          <p:nvPr>
            <p:ph type="title"/>
          </p:nvPr>
        </p:nvSpPr>
        <p:spPr>
          <a:xfrm>
            <a:off x="838200" y="119743"/>
            <a:ext cx="10515600" cy="734332"/>
          </a:xfrm>
        </p:spPr>
        <p:txBody>
          <a:bodyPr/>
          <a:lstStyle/>
          <a:p>
            <a:r>
              <a:rPr lang="en-US" dirty="0"/>
              <a:t>Module 2 Discussion Questions (continued)</a:t>
            </a:r>
          </a:p>
        </p:txBody>
      </p:sp>
      <p:sp>
        <p:nvSpPr>
          <p:cNvPr id="3" name="Content Placeholder 2">
            <a:extLst>
              <a:ext uri="{FF2B5EF4-FFF2-40B4-BE49-F238E27FC236}">
                <a16:creationId xmlns:a16="http://schemas.microsoft.com/office/drawing/2014/main" id="{C6BF4D72-4562-4E92-9974-E814091BB0DF}"/>
              </a:ext>
            </a:extLst>
          </p:cNvPr>
          <p:cNvSpPr>
            <a:spLocks noGrp="1"/>
          </p:cNvSpPr>
          <p:nvPr>
            <p:ph idx="1"/>
          </p:nvPr>
        </p:nvSpPr>
        <p:spPr>
          <a:xfrm>
            <a:off x="565150" y="1069147"/>
            <a:ext cx="11328399" cy="5669109"/>
          </a:xfrm>
        </p:spPr>
        <p:txBody>
          <a:bodyPr>
            <a:noAutofit/>
          </a:bodyPr>
          <a:lstStyle/>
          <a:p>
            <a:pPr marL="457200" marR="0" lvl="0" indent="-457200">
              <a:spcBef>
                <a:spcPts val="600"/>
              </a:spcBef>
              <a:spcAft>
                <a:spcPts val="600"/>
              </a:spcAft>
              <a:buFont typeface="+mj-lt"/>
              <a:buAutoNum type="arabicPeriod" startAt="11"/>
            </a:pPr>
            <a:r>
              <a:rPr lang="en-US" sz="2200" dirty="0">
                <a:solidFill>
                  <a:srgbClr val="000000"/>
                </a:solidFill>
              </a:rPr>
              <a:t>Since patients with mild illness may not be able to be hospitalized due to capacity, will you set up an Alternate Care Site (ACS)?  </a:t>
            </a:r>
          </a:p>
          <a:p>
            <a:pPr marL="1371600" lvl="2" indent="-457200">
              <a:spcBef>
                <a:spcPts val="600"/>
              </a:spcBef>
              <a:spcAft>
                <a:spcPts val="600"/>
              </a:spcAft>
              <a:buFont typeface="+mj-lt"/>
              <a:buAutoNum type="alphaLcParenR"/>
            </a:pPr>
            <a:r>
              <a:rPr lang="en-US" sz="2200" dirty="0">
                <a:solidFill>
                  <a:srgbClr val="000000"/>
                </a:solidFill>
              </a:rPr>
              <a:t>How will they be staffed and supplied?</a:t>
            </a:r>
          </a:p>
          <a:p>
            <a:pPr marL="457200" indent="-457200">
              <a:spcBef>
                <a:spcPts val="600"/>
              </a:spcBef>
              <a:spcAft>
                <a:spcPts val="600"/>
              </a:spcAft>
              <a:buFont typeface="+mj-lt"/>
              <a:buAutoNum type="arabicPeriod" startAt="11"/>
            </a:pPr>
            <a:r>
              <a:rPr lang="en-US" sz="2200" dirty="0">
                <a:solidFill>
                  <a:srgbClr val="000000"/>
                </a:solidFill>
              </a:rPr>
              <a:t>What sites may be suitable to provide antibody infusions to anthrax patients not requiring hospitalization? </a:t>
            </a:r>
          </a:p>
          <a:p>
            <a:pPr marL="457200" marR="0" lvl="0" indent="-457200">
              <a:spcBef>
                <a:spcPts val="600"/>
              </a:spcBef>
              <a:spcAft>
                <a:spcPts val="600"/>
              </a:spcAft>
              <a:buFont typeface="+mj-lt"/>
              <a:buAutoNum type="arabicPeriod" startAt="11"/>
            </a:pPr>
            <a:r>
              <a:rPr lang="en-US" sz="2200" dirty="0">
                <a:solidFill>
                  <a:srgbClr val="000000"/>
                </a:solidFill>
              </a:rPr>
              <a:t>How are you triaging patients to distinguish among and appropriately refer the worried well, exposed patients needing post-exposure prophylaxis, and exposed and symptomatic patients who do not need hospitalization? </a:t>
            </a:r>
          </a:p>
          <a:p>
            <a:pPr marL="1371600" lvl="2" indent="-457200">
              <a:spcBef>
                <a:spcPts val="600"/>
              </a:spcBef>
              <a:spcAft>
                <a:spcPts val="600"/>
              </a:spcAft>
              <a:buFont typeface="+mj-lt"/>
              <a:buAutoNum type="alphaLcParenR"/>
            </a:pPr>
            <a:r>
              <a:rPr lang="en-US" sz="2200" dirty="0">
                <a:solidFill>
                  <a:srgbClr val="000000"/>
                </a:solidFill>
              </a:rPr>
              <a:t>How are you managing this process in addition to your usual patient population?</a:t>
            </a:r>
          </a:p>
          <a:p>
            <a:pPr marL="1371600" lvl="2" indent="-457200">
              <a:spcBef>
                <a:spcPts val="600"/>
              </a:spcBef>
              <a:spcAft>
                <a:spcPts val="600"/>
              </a:spcAft>
              <a:buFont typeface="+mj-lt"/>
              <a:buAutoNum type="alphaLcParenR"/>
            </a:pPr>
            <a:r>
              <a:rPr lang="en-US" sz="2200" dirty="0">
                <a:solidFill>
                  <a:srgbClr val="000000"/>
                </a:solidFill>
              </a:rPr>
              <a:t> How are you following up with referred worried well patients? How do you communicate with patient instruction on when to seek medical care?</a:t>
            </a:r>
          </a:p>
          <a:p>
            <a:pPr marL="457200" indent="-457200">
              <a:spcBef>
                <a:spcPts val="600"/>
              </a:spcBef>
              <a:spcAft>
                <a:spcPts val="600"/>
              </a:spcAft>
              <a:buFont typeface="+mj-lt"/>
              <a:buAutoNum type="arabicPeriod" startAt="11"/>
            </a:pPr>
            <a:r>
              <a:rPr lang="en-US" sz="2200" dirty="0">
                <a:solidFill>
                  <a:srgbClr val="000000"/>
                </a:solidFill>
                <a:effectLst/>
                <a:ea typeface="Times New Roman" panose="02020603050405020304" pitchFamily="18" charset="0"/>
              </a:rPr>
              <a:t>How are the healthcare facilities managing the increased need for ICU-level care? What is the coalition role?</a:t>
            </a:r>
          </a:p>
          <a:p>
            <a:pPr marL="457200" marR="0" lvl="0" indent="-457200">
              <a:spcBef>
                <a:spcPts val="600"/>
              </a:spcBef>
              <a:spcAft>
                <a:spcPts val="600"/>
              </a:spcAft>
              <a:buFont typeface="+mj-lt"/>
              <a:buAutoNum type="arabicPeriod" startAt="11"/>
            </a:pPr>
            <a:r>
              <a:rPr lang="en-US" sz="2200" dirty="0">
                <a:solidFill>
                  <a:srgbClr val="000000"/>
                </a:solidFill>
              </a:rPr>
              <a:t>How will resource allocation decisions in a scarce resource environment be made regionally (e.g., transportation, staff, supplies)?</a:t>
            </a:r>
          </a:p>
        </p:txBody>
      </p:sp>
    </p:spTree>
    <p:extLst>
      <p:ext uri="{BB962C8B-B14F-4D97-AF65-F5344CB8AC3E}">
        <p14:creationId xmlns:p14="http://schemas.microsoft.com/office/powerpoint/2010/main" val="4633221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4211-4F91-49B0-9E04-83D0550025C6}"/>
              </a:ext>
            </a:extLst>
          </p:cNvPr>
          <p:cNvSpPr>
            <a:spLocks noGrp="1"/>
          </p:cNvSpPr>
          <p:nvPr>
            <p:ph type="title"/>
          </p:nvPr>
        </p:nvSpPr>
        <p:spPr>
          <a:xfrm>
            <a:off x="1136428" y="627564"/>
            <a:ext cx="7474172" cy="1325563"/>
          </a:xfrm>
        </p:spPr>
        <p:txBody>
          <a:bodyPr>
            <a:normAutofit/>
          </a:bodyPr>
          <a:lstStyle/>
          <a:p>
            <a:r>
              <a:rPr lang="en-US" dirty="0"/>
              <a:t>Module 2 Report Out</a:t>
            </a:r>
          </a:p>
        </p:txBody>
      </p:sp>
      <p:sp>
        <p:nvSpPr>
          <p:cNvPr id="3" name="Content Placeholder 2">
            <a:extLst>
              <a:ext uri="{FF2B5EF4-FFF2-40B4-BE49-F238E27FC236}">
                <a16:creationId xmlns:a16="http://schemas.microsoft.com/office/drawing/2014/main" id="{BC122C42-DF67-486C-A8F0-ADC78005BBC2}"/>
              </a:ext>
            </a:extLst>
          </p:cNvPr>
          <p:cNvSpPr>
            <a:spLocks noGrp="1"/>
          </p:cNvSpPr>
          <p:nvPr>
            <p:ph idx="1"/>
          </p:nvPr>
        </p:nvSpPr>
        <p:spPr>
          <a:xfrm>
            <a:off x="1136429" y="2278173"/>
            <a:ext cx="6467867" cy="3450613"/>
          </a:xfrm>
        </p:spPr>
        <p:txBody>
          <a:bodyPr anchor="ctr">
            <a:normAutofit/>
          </a:bodyPr>
          <a:lstStyle/>
          <a:p>
            <a:r>
              <a:rPr lang="en-US" sz="2400" dirty="0"/>
              <a:t>Each table provides top 3 lessons, due outs, action items.</a:t>
            </a:r>
          </a:p>
          <a:p>
            <a:r>
              <a:rPr lang="en-US" sz="2400" dirty="0"/>
              <a:t>Provide the rest of your notes to the exercise facilitator.</a:t>
            </a:r>
          </a:p>
          <a:p>
            <a:r>
              <a:rPr lang="en-US" sz="2400" dirty="0"/>
              <a:t>Please select a team scribe with legible handwriting.</a:t>
            </a:r>
          </a:p>
          <a:p>
            <a:pPr marL="0" indent="0">
              <a:buNone/>
            </a:pPr>
            <a:endParaRPr lang="en-US" sz="2400" dirty="0"/>
          </a:p>
          <a:p>
            <a:endParaRPr lang="en-US" sz="24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0A7B1511-9BA5-4184-99CB-484557146FF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68" y="2857501"/>
            <a:ext cx="1267236" cy="1142998"/>
          </a:xfrm>
          <a:prstGeom prst="rect">
            <a:avLst/>
          </a:prstGeom>
        </p:spPr>
      </p:pic>
    </p:spTree>
    <p:extLst>
      <p:ext uri="{BB962C8B-B14F-4D97-AF65-F5344CB8AC3E}">
        <p14:creationId xmlns:p14="http://schemas.microsoft.com/office/powerpoint/2010/main" val="2926407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15BCB05-571D-4FFD-AE53-3D52088661E7}"/>
              </a:ext>
            </a:extLst>
          </p:cNvPr>
          <p:cNvPicPr>
            <a:picLocks noChangeAspect="1"/>
          </p:cNvPicPr>
          <p:nvPr/>
        </p:nvPicPr>
        <p:blipFill>
          <a:blip r:embed="rId3">
            <a:extLst>
              <a:ext uri="{28A0092B-C50C-407E-A947-70E740481C1C}">
                <a14:useLocalDpi xmlns:a14="http://schemas.microsoft.com/office/drawing/2010/main" val="0"/>
              </a:ext>
            </a:extLst>
          </a:blip>
          <a:srcRect l="23777" r="23777"/>
          <a:stretch/>
        </p:blipFill>
        <p:spPr>
          <a:xfrm>
            <a:off x="6988629" y="515498"/>
            <a:ext cx="5203066" cy="5580501"/>
          </a:xfrm>
          <a:prstGeom prst="rect">
            <a:avLst/>
          </a:prstGeom>
        </p:spPr>
      </p:pic>
      <p:pic>
        <p:nvPicPr>
          <p:cNvPr id="28" name="Picture 27">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2C684024-40AB-4B35-8DCC-6EA071B1497E}"/>
              </a:ext>
            </a:extLst>
          </p:cNvPr>
          <p:cNvSpPr>
            <a:spLocks noGrp="1"/>
          </p:cNvSpPr>
          <p:nvPr>
            <p:ph type="title"/>
          </p:nvPr>
        </p:nvSpPr>
        <p:spPr>
          <a:xfrm>
            <a:off x="496954" y="141195"/>
            <a:ext cx="4803636" cy="773205"/>
          </a:xfrm>
        </p:spPr>
        <p:txBody>
          <a:bodyPr>
            <a:normAutofit/>
          </a:bodyPr>
          <a:lstStyle/>
          <a:p>
            <a:r>
              <a:rPr lang="en-US" dirty="0">
                <a:solidFill>
                  <a:srgbClr val="000000"/>
                </a:solidFill>
              </a:rPr>
              <a:t>Module 3</a:t>
            </a:r>
          </a:p>
        </p:txBody>
      </p:sp>
      <p:sp>
        <p:nvSpPr>
          <p:cNvPr id="3" name="Content Placeholder 2">
            <a:extLst>
              <a:ext uri="{FF2B5EF4-FFF2-40B4-BE49-F238E27FC236}">
                <a16:creationId xmlns:a16="http://schemas.microsoft.com/office/drawing/2014/main" id="{08619846-8112-46AD-9CE6-6288D09FAF47}"/>
              </a:ext>
            </a:extLst>
          </p:cNvPr>
          <p:cNvSpPr>
            <a:spLocks noGrp="1"/>
          </p:cNvSpPr>
          <p:nvPr>
            <p:ph idx="1"/>
          </p:nvPr>
        </p:nvSpPr>
        <p:spPr>
          <a:xfrm>
            <a:off x="461863" y="141196"/>
            <a:ext cx="6265508" cy="7086918"/>
          </a:xfrm>
        </p:spPr>
        <p:txBody>
          <a:bodyPr anchor="ctr">
            <a:normAutofit fontScale="55000" lnSpcReduction="20000"/>
          </a:bodyPr>
          <a:lstStyle/>
          <a:p>
            <a:pPr marL="0" marR="0" indent="0">
              <a:spcBef>
                <a:spcPts val="0"/>
              </a:spcBef>
              <a:buNone/>
            </a:pPr>
            <a:endParaRPr lang="en-US" sz="3300" b="1" dirty="0">
              <a:solidFill>
                <a:srgbClr val="000000"/>
              </a:solidFill>
            </a:endParaRPr>
          </a:p>
          <a:p>
            <a:pPr marL="0" marR="0" indent="0">
              <a:spcBef>
                <a:spcPts val="0"/>
              </a:spcBef>
              <a:buNone/>
            </a:pPr>
            <a:endParaRPr lang="en-US" sz="3300" b="1" dirty="0">
              <a:solidFill>
                <a:srgbClr val="000000"/>
              </a:solidFill>
            </a:endParaRPr>
          </a:p>
          <a:p>
            <a:pPr marL="0" marR="0" indent="0">
              <a:spcBef>
                <a:spcPts val="0"/>
              </a:spcBef>
              <a:buNone/>
            </a:pPr>
            <a:r>
              <a:rPr lang="en-US" sz="3300" b="1" dirty="0">
                <a:solidFill>
                  <a:srgbClr val="000000"/>
                </a:solidFill>
              </a:rPr>
              <a:t>Friday morning, 8:00am and beyond (Recognition + 4 days</a:t>
            </a:r>
            <a:r>
              <a:rPr lang="en-US" sz="2600" b="1" dirty="0">
                <a:solidFill>
                  <a:srgbClr val="000000"/>
                </a:solidFill>
              </a:rPr>
              <a:t>)</a:t>
            </a:r>
          </a:p>
          <a:p>
            <a:pPr marL="342900" marR="0" lvl="0" indent="-342900">
              <a:lnSpc>
                <a:spcPct val="115000"/>
              </a:lnSpc>
              <a:spcBef>
                <a:spcPts val="0"/>
              </a:spcBef>
              <a:buClr>
                <a:srgbClr val="002F80"/>
              </a:buClr>
              <a:buSzPts val="1200"/>
              <a:buFont typeface="Symbol" panose="05050102010706020507" pitchFamily="18" charset="2"/>
              <a:buChar char=""/>
            </a:pPr>
            <a:r>
              <a:rPr lang="en-US" sz="3300" kern="1200" dirty="0">
                <a:effectLst/>
                <a:ea typeface="Times New Roman" panose="02020603050405020304" pitchFamily="18" charset="0"/>
                <a:cs typeface="Times New Roman" panose="02020603050405020304" pitchFamily="18" charset="0"/>
              </a:rPr>
              <a:t>The initial distribution of post-exposure prophylaxis is winding down. </a:t>
            </a:r>
          </a:p>
          <a:p>
            <a:pPr marL="342900" marR="0" lvl="0" indent="-342900">
              <a:lnSpc>
                <a:spcPct val="115000"/>
              </a:lnSpc>
              <a:spcBef>
                <a:spcPts val="0"/>
              </a:spcBef>
              <a:buClr>
                <a:srgbClr val="002F80"/>
              </a:buClr>
              <a:buSzPts val="1200"/>
              <a:buFont typeface="Symbol" panose="05050102010706020507" pitchFamily="18" charset="2"/>
              <a:buChar char=""/>
            </a:pPr>
            <a:r>
              <a:rPr lang="en-US" sz="3300" kern="1200" dirty="0">
                <a:effectLst/>
                <a:ea typeface="Times New Roman" panose="02020603050405020304" pitchFamily="18" charset="0"/>
                <a:cs typeface="Times New Roman" panose="02020603050405020304" pitchFamily="18" charset="0"/>
              </a:rPr>
              <a:t>Public health agencies are leading the efforts to coordinate distribution of the remaining 60-day course of antibiotics and vaccination of those who were exposed. </a:t>
            </a:r>
          </a:p>
          <a:p>
            <a:pPr marL="342900" marR="0" lvl="0" indent="-342900">
              <a:lnSpc>
                <a:spcPct val="115000"/>
              </a:lnSpc>
              <a:spcBef>
                <a:spcPts val="0"/>
              </a:spcBef>
              <a:buClr>
                <a:srgbClr val="002F80"/>
              </a:buClr>
              <a:buSzPts val="1200"/>
              <a:buFont typeface="Symbol" panose="05050102010706020507" pitchFamily="18" charset="2"/>
              <a:buChar char=""/>
            </a:pPr>
            <a:r>
              <a:rPr lang="en-US" sz="3300" dirty="0">
                <a:ea typeface="Times New Roman" panose="02020603050405020304" pitchFamily="18" charset="0"/>
                <a:cs typeface="Times New Roman" panose="02020603050405020304" pitchFamily="18" charset="0"/>
              </a:rPr>
              <a:t>Many persons with no connection with the initial event continue to burden EDs.</a:t>
            </a:r>
          </a:p>
          <a:p>
            <a:pPr marL="342900" marR="0" lvl="0" indent="-342900">
              <a:lnSpc>
                <a:spcPct val="115000"/>
              </a:lnSpc>
              <a:spcBef>
                <a:spcPts val="0"/>
              </a:spcBef>
              <a:buClr>
                <a:srgbClr val="002F80"/>
              </a:buClr>
              <a:buSzPts val="1200"/>
              <a:buFont typeface="Symbol" panose="05050102010706020507" pitchFamily="18" charset="2"/>
              <a:buChar char=""/>
            </a:pPr>
            <a:r>
              <a:rPr lang="en-US" sz="3300" dirty="0">
                <a:effectLst/>
                <a:ea typeface="Times New Roman" panose="02020603050405020304" pitchFamily="18" charset="0"/>
                <a:cs typeface="Times New Roman" panose="02020603050405020304" pitchFamily="18" charset="0"/>
              </a:rPr>
              <a:t>Number of new patients presenting is declining. </a:t>
            </a:r>
          </a:p>
          <a:p>
            <a:pPr marL="342900" marR="0" lvl="0" indent="-342900">
              <a:lnSpc>
                <a:spcPct val="115000"/>
              </a:lnSpc>
              <a:spcBef>
                <a:spcPts val="0"/>
              </a:spcBef>
              <a:buClr>
                <a:srgbClr val="002F80"/>
              </a:buClr>
              <a:buSzPts val="1200"/>
              <a:buFont typeface="Symbol" panose="05050102010706020507" pitchFamily="18" charset="2"/>
              <a:buChar char=""/>
            </a:pPr>
            <a:r>
              <a:rPr lang="en-US" sz="3300" dirty="0">
                <a:ea typeface="Times New Roman" panose="02020603050405020304" pitchFamily="18" charset="0"/>
                <a:cs typeface="Times New Roman" panose="02020603050405020304" pitchFamily="18" charset="0"/>
              </a:rPr>
              <a:t>Hospitals remain overwhelmed</a:t>
            </a:r>
          </a:p>
          <a:p>
            <a:pPr marL="342900" marR="0" lvl="0" indent="-342900">
              <a:lnSpc>
                <a:spcPct val="115000"/>
              </a:lnSpc>
              <a:spcBef>
                <a:spcPts val="0"/>
              </a:spcBef>
              <a:buClr>
                <a:srgbClr val="002F80"/>
              </a:buClr>
              <a:buSzPts val="1200"/>
              <a:buFont typeface="Symbol" panose="05050102010706020507" pitchFamily="18" charset="2"/>
              <a:buChar char=""/>
            </a:pPr>
            <a:r>
              <a:rPr lang="en-US" sz="3300" dirty="0">
                <a:effectLst/>
                <a:ea typeface="Times New Roman" panose="02020603050405020304" pitchFamily="18" charset="0"/>
                <a:cs typeface="Times New Roman" panose="02020603050405020304" pitchFamily="18" charset="0"/>
              </a:rPr>
              <a:t>Hospitals within the HCC are operating at 200% capacity with very high acuity. </a:t>
            </a:r>
          </a:p>
          <a:p>
            <a:pPr marL="342900" marR="0" lvl="0" indent="-342900">
              <a:lnSpc>
                <a:spcPct val="115000"/>
              </a:lnSpc>
              <a:spcBef>
                <a:spcPts val="0"/>
              </a:spcBef>
              <a:buClr>
                <a:srgbClr val="002F80"/>
              </a:buClr>
              <a:buSzPts val="1200"/>
              <a:buFont typeface="Symbol" panose="05050102010706020507" pitchFamily="18" charset="2"/>
              <a:buChar char=""/>
            </a:pPr>
            <a:r>
              <a:rPr lang="en-US" sz="3300" dirty="0">
                <a:ea typeface="Times New Roman" panose="02020603050405020304" pitchFamily="18" charset="0"/>
                <a:cs typeface="Times New Roman" panose="02020603050405020304" pitchFamily="18" charset="0"/>
              </a:rPr>
              <a:t>Two federal medical stations staffed by federal staff have been established in the state with general inpatient care. </a:t>
            </a:r>
          </a:p>
          <a:p>
            <a:pPr marL="342900" marR="0" lvl="0" indent="-342900">
              <a:lnSpc>
                <a:spcPct val="115000"/>
              </a:lnSpc>
              <a:spcBef>
                <a:spcPts val="0"/>
              </a:spcBef>
              <a:buClr>
                <a:srgbClr val="002F80"/>
              </a:buClr>
              <a:buSzPts val="1200"/>
              <a:buFont typeface="Symbol" panose="05050102010706020507" pitchFamily="18" charset="2"/>
              <a:buChar char=""/>
            </a:pPr>
            <a:r>
              <a:rPr lang="en-US" sz="3300" dirty="0">
                <a:effectLst/>
                <a:ea typeface="Times New Roman" panose="02020603050405020304" pitchFamily="18" charset="0"/>
                <a:cs typeface="Times New Roman" panose="02020603050405020304" pitchFamily="18" charset="0"/>
              </a:rPr>
              <a:t>Multiple different treatment regimens are being used due to relative shortage of meropenem and fluoroquinolones.</a:t>
            </a:r>
          </a:p>
          <a:p>
            <a:pPr marL="342900" marR="0" lvl="0" indent="-342900">
              <a:lnSpc>
                <a:spcPct val="115000"/>
              </a:lnSpc>
              <a:spcBef>
                <a:spcPts val="0"/>
              </a:spcBef>
              <a:buClr>
                <a:srgbClr val="002F80"/>
              </a:buClr>
              <a:buSzPts val="1200"/>
              <a:buFont typeface="Symbol" panose="05050102010706020507" pitchFamily="18" charset="2"/>
              <a:buChar char=""/>
            </a:pPr>
            <a:r>
              <a:rPr lang="en-US" sz="3300" dirty="0">
                <a:ea typeface="Times New Roman" panose="02020603050405020304" pitchFamily="18" charset="0"/>
                <a:cs typeface="Times New Roman" panose="02020603050405020304" pitchFamily="18" charset="0"/>
              </a:rPr>
              <a:t>Region lacks sufficient ICU capacity though triage of resources is not currently needed.</a:t>
            </a:r>
          </a:p>
          <a:p>
            <a:pPr marL="342900" marR="0" lvl="0" indent="-342900">
              <a:lnSpc>
                <a:spcPct val="115000"/>
              </a:lnSpc>
              <a:spcBef>
                <a:spcPts val="0"/>
              </a:spcBef>
              <a:buClr>
                <a:srgbClr val="002F80"/>
              </a:buClr>
              <a:buSzPts val="1200"/>
              <a:buFont typeface="Symbol" panose="05050102010706020507" pitchFamily="18" charset="2"/>
              <a:buChar char=""/>
            </a:pPr>
            <a:r>
              <a:rPr lang="en-US" sz="3300" kern="1200" dirty="0">
                <a:effectLst/>
                <a:ea typeface="Times New Roman" panose="02020603050405020304" pitchFamily="18" charset="0"/>
                <a:cs typeface="Times New Roman" panose="02020603050405020304" pitchFamily="18" charset="0"/>
              </a:rPr>
              <a:t>Several cases of anaphylaxis have occurred after monoclonal antibodies, resulting in at least one fatality. </a:t>
            </a:r>
          </a:p>
          <a:p>
            <a:pPr marL="342900" indent="-342900">
              <a:lnSpc>
                <a:spcPct val="115000"/>
              </a:lnSpc>
              <a:spcBef>
                <a:spcPts val="0"/>
              </a:spcBef>
              <a:buClr>
                <a:srgbClr val="002F80"/>
              </a:buClr>
              <a:buSzPts val="1200"/>
              <a:buFont typeface="Symbol" panose="05050102010706020507" pitchFamily="18" charset="2"/>
              <a:buChar char=""/>
            </a:pPr>
            <a:r>
              <a:rPr lang="en-US" sz="3300" kern="1200" dirty="0">
                <a:effectLst/>
                <a:ea typeface="Times New Roman" panose="02020603050405020304" pitchFamily="18" charset="0"/>
                <a:cs typeface="Times New Roman" panose="02020603050405020304" pitchFamily="18" charset="0"/>
              </a:rPr>
              <a:t>Hospital supplies of chest tubes, chest tube drainage sets, and lumbar puncture supplies are </a:t>
            </a:r>
            <a:r>
              <a:rPr lang="en-US" sz="3300" dirty="0">
                <a:ea typeface="Times New Roman" panose="02020603050405020304" pitchFamily="18" charset="0"/>
                <a:cs typeface="Times New Roman" panose="02020603050405020304" pitchFamily="18" charset="0"/>
              </a:rPr>
              <a:t>exhausted at many facilities.</a:t>
            </a:r>
            <a:endParaRPr lang="en-US" sz="33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0852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563B-4357-46F7-A1E6-5358E273AABE}"/>
              </a:ext>
            </a:extLst>
          </p:cNvPr>
          <p:cNvSpPr>
            <a:spLocks noGrp="1"/>
          </p:cNvSpPr>
          <p:nvPr>
            <p:ph type="title"/>
          </p:nvPr>
        </p:nvSpPr>
        <p:spPr>
          <a:xfrm>
            <a:off x="838200" y="30274"/>
            <a:ext cx="10515600" cy="1325563"/>
          </a:xfrm>
        </p:spPr>
        <p:txBody>
          <a:bodyPr/>
          <a:lstStyle/>
          <a:p>
            <a:r>
              <a:rPr lang="en-US" dirty="0"/>
              <a:t>Module 3 Discussion Questions</a:t>
            </a:r>
          </a:p>
        </p:txBody>
      </p:sp>
      <p:sp>
        <p:nvSpPr>
          <p:cNvPr id="3" name="Content Placeholder 2">
            <a:extLst>
              <a:ext uri="{FF2B5EF4-FFF2-40B4-BE49-F238E27FC236}">
                <a16:creationId xmlns:a16="http://schemas.microsoft.com/office/drawing/2014/main" id="{F7D10B3A-4AD1-4A36-9A55-9EE1B6C81B01}"/>
              </a:ext>
            </a:extLst>
          </p:cNvPr>
          <p:cNvSpPr>
            <a:spLocks noGrp="1"/>
          </p:cNvSpPr>
          <p:nvPr>
            <p:ph idx="1"/>
          </p:nvPr>
        </p:nvSpPr>
        <p:spPr>
          <a:xfrm>
            <a:off x="838200" y="1410908"/>
            <a:ext cx="10515600" cy="5176693"/>
          </a:xfrm>
        </p:spPr>
        <p:txBody>
          <a:bodyPr>
            <a:normAutofit/>
          </a:bodyPr>
          <a:lstStyle/>
          <a:p>
            <a:pPr marL="342900" marR="0" lvl="0" indent="-342900">
              <a:spcBef>
                <a:spcPts val="0"/>
              </a:spcBef>
              <a:spcAft>
                <a:spcPts val="0"/>
              </a:spcAft>
              <a:buFont typeface="+mj-lt"/>
              <a:buAutoNum type="arabicPeriod"/>
            </a:pPr>
            <a:r>
              <a:rPr lang="en-US" sz="2400" dirty="0">
                <a:solidFill>
                  <a:srgbClr val="000000"/>
                </a:solidFill>
                <a:effectLst/>
                <a:ea typeface="Times New Roman" panose="02020603050405020304" pitchFamily="18" charset="0"/>
              </a:rPr>
              <a:t>Does the HCC have a coordination role at this point? What is it? If not, who is coordinating healthcare resource issues?</a:t>
            </a:r>
          </a:p>
          <a:p>
            <a:pPr marL="342900" marR="0" lvl="0" indent="-342900">
              <a:lnSpc>
                <a:spcPct val="115000"/>
              </a:lnSpc>
              <a:spcBef>
                <a:spcPts val="0"/>
              </a:spcBef>
              <a:spcAft>
                <a:spcPts val="0"/>
              </a:spcAft>
              <a:buFont typeface="+mj-lt"/>
              <a:buAutoNum type="arabicPeriod"/>
            </a:pPr>
            <a:r>
              <a:rPr lang="en-US" sz="2400" dirty="0">
                <a:solidFill>
                  <a:srgbClr val="000000"/>
                </a:solidFill>
                <a:effectLst/>
                <a:ea typeface="Times New Roman" panose="02020603050405020304" pitchFamily="18" charset="0"/>
                <a:cs typeface="Arial" panose="020B0604020202020204" pitchFamily="34" charset="0"/>
              </a:rPr>
              <a:t>How will the HCC work towards resupplying or redistributing needed equipment and supplies?</a:t>
            </a:r>
            <a:endParaRPr lang="en-US" sz="2400" dirty="0">
              <a:effectLst/>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2400" dirty="0">
                <a:solidFill>
                  <a:srgbClr val="000000"/>
                </a:solidFill>
                <a:effectLst/>
                <a:ea typeface="Times New Roman" panose="02020603050405020304" pitchFamily="18" charset="0"/>
                <a:cs typeface="Arial" panose="020B0604020202020204" pitchFamily="34" charset="0"/>
              </a:rPr>
              <a:t>How will the HCC and state coordinate to develop guidance for limiting use of chest tubes and lumbar puncture kits? </a:t>
            </a:r>
          </a:p>
          <a:p>
            <a:pPr marL="342900" marR="0" lvl="0" indent="-342900">
              <a:lnSpc>
                <a:spcPct val="115000"/>
              </a:lnSpc>
              <a:spcBef>
                <a:spcPts val="0"/>
              </a:spcBef>
              <a:spcAft>
                <a:spcPts val="0"/>
              </a:spcAft>
              <a:buFont typeface="+mj-lt"/>
              <a:buAutoNum type="arabicPeriod"/>
            </a:pPr>
            <a:r>
              <a:rPr lang="en-US" sz="2400" dirty="0">
                <a:effectLst/>
                <a:ea typeface="Times New Roman" panose="02020603050405020304" pitchFamily="18" charset="0"/>
                <a:cs typeface="Times New Roman" panose="02020603050405020304" pitchFamily="18" charset="0"/>
              </a:rPr>
              <a:t>What is the HCC’s role in crisis standards of care recommendations?</a:t>
            </a:r>
          </a:p>
          <a:p>
            <a:pPr marL="342900" marR="0" lvl="0" indent="-342900">
              <a:lnSpc>
                <a:spcPct val="115000"/>
              </a:lnSpc>
              <a:spcBef>
                <a:spcPts val="0"/>
              </a:spcBef>
              <a:spcAft>
                <a:spcPts val="0"/>
              </a:spcAft>
              <a:buFont typeface="+mj-lt"/>
              <a:buAutoNum type="arabicPeriod"/>
            </a:pPr>
            <a:r>
              <a:rPr lang="en-US" sz="2400" dirty="0">
                <a:solidFill>
                  <a:srgbClr val="000000"/>
                </a:solidFill>
                <a:effectLst/>
                <a:ea typeface="Times New Roman" panose="02020603050405020304" pitchFamily="18" charset="0"/>
                <a:cs typeface="Arial" panose="020B0604020202020204" pitchFamily="34" charset="0"/>
              </a:rPr>
              <a:t>What types of staffing shortages would occur and how can the HCC help address them? </a:t>
            </a:r>
            <a:endParaRPr lang="en-US" sz="2400" dirty="0">
              <a:effectLst/>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2400" dirty="0">
                <a:solidFill>
                  <a:srgbClr val="000000"/>
                </a:solidFill>
                <a:effectLst/>
                <a:ea typeface="Times New Roman" panose="02020603050405020304" pitchFamily="18" charset="0"/>
                <a:cs typeface="Arial" panose="020B0604020202020204" pitchFamily="34" charset="0"/>
              </a:rPr>
              <a:t>How are patients being tracked that received prophylaxis or monoclonal antibodies?</a:t>
            </a:r>
            <a:endParaRPr lang="en-US" sz="2400" dirty="0">
              <a:effectLst/>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968330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563B-4357-46F7-A1E6-5358E273AABE}"/>
              </a:ext>
            </a:extLst>
          </p:cNvPr>
          <p:cNvSpPr>
            <a:spLocks noGrp="1"/>
          </p:cNvSpPr>
          <p:nvPr>
            <p:ph type="title"/>
          </p:nvPr>
        </p:nvSpPr>
        <p:spPr>
          <a:xfrm>
            <a:off x="838200" y="-9381"/>
            <a:ext cx="10515600" cy="1325563"/>
          </a:xfrm>
        </p:spPr>
        <p:txBody>
          <a:bodyPr/>
          <a:lstStyle/>
          <a:p>
            <a:r>
              <a:rPr lang="en-US" dirty="0"/>
              <a:t>Module 3 Discussion Questions (continued)</a:t>
            </a:r>
          </a:p>
        </p:txBody>
      </p:sp>
      <p:sp>
        <p:nvSpPr>
          <p:cNvPr id="3" name="Content Placeholder 2">
            <a:extLst>
              <a:ext uri="{FF2B5EF4-FFF2-40B4-BE49-F238E27FC236}">
                <a16:creationId xmlns:a16="http://schemas.microsoft.com/office/drawing/2014/main" id="{F7D10B3A-4AD1-4A36-9A55-9EE1B6C81B01}"/>
              </a:ext>
            </a:extLst>
          </p:cNvPr>
          <p:cNvSpPr>
            <a:spLocks noGrp="1"/>
          </p:cNvSpPr>
          <p:nvPr>
            <p:ph idx="1"/>
          </p:nvPr>
        </p:nvSpPr>
        <p:spPr>
          <a:xfrm>
            <a:off x="838200" y="1316182"/>
            <a:ext cx="10515600" cy="5176693"/>
          </a:xfrm>
        </p:spPr>
        <p:txBody>
          <a:bodyPr>
            <a:normAutofit/>
          </a:bodyPr>
          <a:lstStyle/>
          <a:p>
            <a:pPr marL="514350" marR="0" lvl="0" indent="-514350">
              <a:lnSpc>
                <a:spcPct val="115000"/>
              </a:lnSpc>
              <a:spcBef>
                <a:spcPts val="0"/>
              </a:spcBef>
              <a:spcAft>
                <a:spcPts val="0"/>
              </a:spcAft>
              <a:buFont typeface="+mj-lt"/>
              <a:buAutoNum type="arabicPeriod" startAt="7"/>
            </a:pPr>
            <a:r>
              <a:rPr lang="en-US" sz="2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role is telemedicine playing in the management of patients? Is telemedicine being used in other ways?</a:t>
            </a:r>
          </a:p>
          <a:p>
            <a:pPr marL="514350" marR="0" lvl="0" indent="-514350">
              <a:lnSpc>
                <a:spcPct val="115000"/>
              </a:lnSpc>
              <a:spcBef>
                <a:spcPts val="0"/>
              </a:spcBef>
              <a:spcAft>
                <a:spcPts val="0"/>
              </a:spcAft>
              <a:buFont typeface="+mj-lt"/>
              <a:buAutoNum type="arabicPeriod" startAt="7"/>
            </a:pPr>
            <a:r>
              <a:rPr lang="en-US" sz="2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Have any other federal assets (e.g., DMATs, NDMS) in addition to SNS and Federal Medical Stations (FMS) been deployed? Are resources available through the </a:t>
            </a:r>
            <a:r>
              <a:rPr lang="en-US" sz="2400" dirty="0">
                <a:solidFill>
                  <a:srgbClr val="000000"/>
                </a:solidFill>
                <a:latin typeface="Calibri" panose="020F0502020204030204" pitchFamily="34" charset="0"/>
                <a:cs typeface="Arial" panose="020B0604020202020204" pitchFamily="34" charset="0"/>
              </a:rPr>
              <a:t>Emergency Management Assistance Compact (EMAC)</a:t>
            </a:r>
            <a:r>
              <a:rPr lang="en-US" sz="2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 How are they being integrated into the response? </a:t>
            </a:r>
            <a:endParaRPr lang="en-US" sz="2400" dirty="0">
              <a:latin typeface="Calibri" panose="020F0502020204030204" pitchFamily="34" charset="0"/>
              <a:ea typeface="Times New Roman" panose="02020603050405020304" pitchFamily="18" charset="0"/>
              <a:cs typeface="Times New Roman" panose="02020603050405020304" pitchFamily="18" charset="0"/>
            </a:endParaRPr>
          </a:p>
          <a:p>
            <a:pPr marL="514350" marR="0" lvl="0" indent="-514350">
              <a:lnSpc>
                <a:spcPct val="115000"/>
              </a:lnSpc>
              <a:spcBef>
                <a:spcPts val="0"/>
              </a:spcBef>
              <a:spcAft>
                <a:spcPts val="0"/>
              </a:spcAft>
              <a:buFont typeface="+mj-lt"/>
              <a:buAutoNum type="arabicPeriod" startAt="7"/>
            </a:pPr>
            <a:r>
              <a:rPr lang="en-US" sz="24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If you had not initially transferred patients out of the region to enable load balancing or level loading, is the option being considered? </a:t>
            </a:r>
            <a:endParaRPr lang="en-US" sz="24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03318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9563B-4357-46F7-A1E6-5358E273AABE}"/>
              </a:ext>
            </a:extLst>
          </p:cNvPr>
          <p:cNvSpPr>
            <a:spLocks noGrp="1"/>
          </p:cNvSpPr>
          <p:nvPr>
            <p:ph type="title"/>
          </p:nvPr>
        </p:nvSpPr>
        <p:spPr>
          <a:xfrm>
            <a:off x="838200" y="107950"/>
            <a:ext cx="10515600" cy="1325563"/>
          </a:xfrm>
        </p:spPr>
        <p:txBody>
          <a:bodyPr/>
          <a:lstStyle/>
          <a:p>
            <a:r>
              <a:rPr lang="en-US" dirty="0"/>
              <a:t>Module 3 Discussion Questions (continued)</a:t>
            </a:r>
          </a:p>
        </p:txBody>
      </p:sp>
      <p:sp>
        <p:nvSpPr>
          <p:cNvPr id="3" name="Content Placeholder 2">
            <a:extLst>
              <a:ext uri="{FF2B5EF4-FFF2-40B4-BE49-F238E27FC236}">
                <a16:creationId xmlns:a16="http://schemas.microsoft.com/office/drawing/2014/main" id="{F7D10B3A-4AD1-4A36-9A55-9EE1B6C81B01}"/>
              </a:ext>
            </a:extLst>
          </p:cNvPr>
          <p:cNvSpPr>
            <a:spLocks noGrp="1"/>
          </p:cNvSpPr>
          <p:nvPr>
            <p:ph idx="1"/>
          </p:nvPr>
        </p:nvSpPr>
        <p:spPr>
          <a:xfrm>
            <a:off x="838200" y="1316182"/>
            <a:ext cx="10515600" cy="5176693"/>
          </a:xfrm>
        </p:spPr>
        <p:txBody>
          <a:bodyPr>
            <a:normAutofit/>
          </a:bodyPr>
          <a:lstStyle/>
          <a:p>
            <a:pPr marL="514350" marR="0" lvl="0" indent="-514350">
              <a:lnSpc>
                <a:spcPct val="115000"/>
              </a:lnSpc>
              <a:spcBef>
                <a:spcPts val="0"/>
              </a:spcBef>
              <a:spcAft>
                <a:spcPts val="0"/>
              </a:spcAft>
              <a:buFont typeface="+mj-lt"/>
              <a:buAutoNum type="arabicPeriod" startAt="10"/>
            </a:pP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state and federal emergency authorities and waivers has your HCC been operating under? Are they sufficient to meet your requirements?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pPr marL="514350" marR="0" lvl="0" indent="-514350">
              <a:lnSpc>
                <a:spcPct val="115000"/>
              </a:lnSpc>
              <a:spcBef>
                <a:spcPts val="0"/>
              </a:spcBef>
              <a:spcAft>
                <a:spcPts val="0"/>
              </a:spcAft>
              <a:buFont typeface="+mj-lt"/>
              <a:buAutoNum type="arabicPeriod" startAt="10"/>
            </a:pP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plans and resources are available to support the post-exposure vaccination effort? </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pPr marL="514350" marR="0" lvl="0" indent="-514350">
              <a:lnSpc>
                <a:spcPct val="115000"/>
              </a:lnSpc>
              <a:spcBef>
                <a:spcPts val="0"/>
              </a:spcBef>
              <a:spcAft>
                <a:spcPts val="0"/>
              </a:spcAft>
              <a:buFont typeface="+mj-lt"/>
              <a:buAutoNum type="arabicPeriod" startAt="10"/>
            </a:pP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is your communication strategy to alleviate the public fear of anaphylaxis from prophylaxis or monoclonal antibodies?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pPr marL="514350" marR="0" lvl="0" indent="-514350">
              <a:lnSpc>
                <a:spcPct val="115000"/>
              </a:lnSpc>
              <a:spcBef>
                <a:spcPts val="0"/>
              </a:spcBef>
              <a:spcAft>
                <a:spcPts val="0"/>
              </a:spcAft>
              <a:buFont typeface="+mj-lt"/>
              <a:buAutoNum type="arabicPeriod" startAt="10"/>
            </a:pPr>
            <a:r>
              <a:rPr lang="en-US"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rPr>
              <a:t>What efforts can be made to divert worried well to seek medical attention at facilities other than hospital settings?</a:t>
            </a:r>
            <a:endParaRPr lang="en-US"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6994977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DFC13-CB98-4FD1-BB82-669A6FBD34A9}"/>
              </a:ext>
            </a:extLst>
          </p:cNvPr>
          <p:cNvSpPr>
            <a:spLocks noGrp="1"/>
          </p:cNvSpPr>
          <p:nvPr>
            <p:ph type="title"/>
          </p:nvPr>
        </p:nvSpPr>
        <p:spPr>
          <a:xfrm>
            <a:off x="1136428" y="627564"/>
            <a:ext cx="7474172" cy="1325563"/>
          </a:xfrm>
        </p:spPr>
        <p:txBody>
          <a:bodyPr>
            <a:normAutofit/>
          </a:bodyPr>
          <a:lstStyle/>
          <a:p>
            <a:r>
              <a:rPr lang="en-US" dirty="0"/>
              <a:t>Module 3 Report Out</a:t>
            </a:r>
          </a:p>
        </p:txBody>
      </p:sp>
      <p:sp>
        <p:nvSpPr>
          <p:cNvPr id="3" name="Content Placeholder 2">
            <a:extLst>
              <a:ext uri="{FF2B5EF4-FFF2-40B4-BE49-F238E27FC236}">
                <a16:creationId xmlns:a16="http://schemas.microsoft.com/office/drawing/2014/main" id="{01D82F01-0A5B-4B5E-8C3A-B2C1EDA785AC}"/>
              </a:ext>
            </a:extLst>
          </p:cNvPr>
          <p:cNvSpPr>
            <a:spLocks noGrp="1"/>
          </p:cNvSpPr>
          <p:nvPr>
            <p:ph idx="1"/>
          </p:nvPr>
        </p:nvSpPr>
        <p:spPr>
          <a:xfrm>
            <a:off x="1136429" y="2278173"/>
            <a:ext cx="6467867" cy="3450613"/>
          </a:xfrm>
        </p:spPr>
        <p:txBody>
          <a:bodyPr anchor="ctr">
            <a:normAutofit/>
          </a:bodyPr>
          <a:lstStyle/>
          <a:p>
            <a:r>
              <a:rPr lang="en-US" sz="2400" dirty="0"/>
              <a:t>Each table provides top 3 lessons, due outs, action items.</a:t>
            </a:r>
          </a:p>
          <a:p>
            <a:r>
              <a:rPr lang="en-US" sz="2400" dirty="0"/>
              <a:t>Provide the rest of your notes to the exercise facilitator.</a:t>
            </a:r>
          </a:p>
          <a:p>
            <a:r>
              <a:rPr lang="en-US" sz="2400" dirty="0"/>
              <a:t>Please select a team scribe with legible handwriting.</a:t>
            </a:r>
          </a:p>
          <a:p>
            <a:endParaRPr lang="en-US" sz="2400" dirty="0"/>
          </a:p>
          <a:p>
            <a:endParaRPr lang="en-US" sz="2400" dirty="0"/>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219C49D7-20DC-45E8-8A7B-B6D8B9FFB1C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51868" y="2857501"/>
            <a:ext cx="1267236" cy="1142998"/>
          </a:xfrm>
          <a:prstGeom prst="rect">
            <a:avLst/>
          </a:prstGeom>
        </p:spPr>
      </p:pic>
    </p:spTree>
    <p:extLst>
      <p:ext uri="{BB962C8B-B14F-4D97-AF65-F5344CB8AC3E}">
        <p14:creationId xmlns:p14="http://schemas.microsoft.com/office/powerpoint/2010/main" val="1981020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77220-AACF-447F-B0C6-5B3D7E3225C5}"/>
              </a:ext>
            </a:extLst>
          </p:cNvPr>
          <p:cNvSpPr>
            <a:spLocks noGrp="1"/>
          </p:cNvSpPr>
          <p:nvPr>
            <p:ph type="title"/>
          </p:nvPr>
        </p:nvSpPr>
        <p:spPr/>
        <p:txBody>
          <a:bodyPr/>
          <a:lstStyle/>
          <a:p>
            <a:r>
              <a:rPr lang="en-US" dirty="0"/>
              <a:t>Welcome and Introductions</a:t>
            </a:r>
          </a:p>
        </p:txBody>
      </p:sp>
      <p:sp>
        <p:nvSpPr>
          <p:cNvPr id="3" name="Content Placeholder 2">
            <a:extLst>
              <a:ext uri="{FF2B5EF4-FFF2-40B4-BE49-F238E27FC236}">
                <a16:creationId xmlns:a16="http://schemas.microsoft.com/office/drawing/2014/main" id="{33B63F44-FAB1-4568-80A9-B4ACD9C7C02B}"/>
              </a:ext>
            </a:extLst>
          </p:cNvPr>
          <p:cNvSpPr>
            <a:spLocks noGrp="1"/>
          </p:cNvSpPr>
          <p:nvPr>
            <p:ph idx="1"/>
          </p:nvPr>
        </p:nvSpPr>
        <p:spPr>
          <a:xfrm>
            <a:off x="865094" y="1825625"/>
            <a:ext cx="10515600" cy="4351338"/>
          </a:xfrm>
        </p:spPr>
        <p:txBody>
          <a:bodyPr/>
          <a:lstStyle/>
          <a:p>
            <a:r>
              <a:rPr lang="en-US" dirty="0"/>
              <a:t>Name</a:t>
            </a:r>
          </a:p>
          <a:p>
            <a:r>
              <a:rPr lang="en-US" dirty="0"/>
              <a:t>Agency / Facility</a:t>
            </a:r>
          </a:p>
          <a:p>
            <a:r>
              <a:rPr lang="en-US" dirty="0"/>
              <a:t>Position / Role</a:t>
            </a:r>
          </a:p>
          <a:p>
            <a:endParaRPr lang="en-US" dirty="0"/>
          </a:p>
          <a:p>
            <a:endParaRPr lang="en-US" dirty="0"/>
          </a:p>
          <a:p>
            <a:endParaRPr lang="en-US" dirty="0"/>
          </a:p>
          <a:p>
            <a:pPr marL="0" indent="0">
              <a:buNone/>
            </a:pPr>
            <a:endParaRPr lang="en-US" dirty="0"/>
          </a:p>
        </p:txBody>
      </p:sp>
      <p:sp>
        <p:nvSpPr>
          <p:cNvPr id="4" name="TextBox 3">
            <a:extLst>
              <a:ext uri="{FF2B5EF4-FFF2-40B4-BE49-F238E27FC236}">
                <a16:creationId xmlns:a16="http://schemas.microsoft.com/office/drawing/2014/main" id="{A6C92150-7C38-3E42-B203-D336C2EF346D}"/>
              </a:ext>
            </a:extLst>
          </p:cNvPr>
          <p:cNvSpPr txBox="1"/>
          <p:nvPr/>
        </p:nvSpPr>
        <p:spPr>
          <a:xfrm>
            <a:off x="8445730" y="1313411"/>
            <a:ext cx="3225338" cy="2616101"/>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Add coalition or jurisdiction logo or seal to customize</a:t>
            </a:r>
          </a:p>
          <a:p>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526281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9A14A3-4184-4395-96E2-6B1C4D455956}"/>
              </a:ext>
            </a:extLst>
          </p:cNvPr>
          <p:cNvSpPr>
            <a:spLocks noGrp="1"/>
          </p:cNvSpPr>
          <p:nvPr>
            <p:ph type="title"/>
          </p:nvPr>
        </p:nvSpPr>
        <p:spPr>
          <a:xfrm>
            <a:off x="1136428" y="627564"/>
            <a:ext cx="7474172" cy="1325563"/>
          </a:xfrm>
        </p:spPr>
        <p:txBody>
          <a:bodyPr>
            <a:normAutofit/>
          </a:bodyPr>
          <a:lstStyle/>
          <a:p>
            <a:r>
              <a:rPr lang="en-US" dirty="0"/>
              <a:t>Wrap Up</a:t>
            </a:r>
          </a:p>
        </p:txBody>
      </p:sp>
      <p:sp>
        <p:nvSpPr>
          <p:cNvPr id="3" name="Content Placeholder 2">
            <a:extLst>
              <a:ext uri="{FF2B5EF4-FFF2-40B4-BE49-F238E27FC236}">
                <a16:creationId xmlns:a16="http://schemas.microsoft.com/office/drawing/2014/main" id="{E9D74659-120E-4251-9A96-604A91E6A687}"/>
              </a:ext>
            </a:extLst>
          </p:cNvPr>
          <p:cNvSpPr>
            <a:spLocks noGrp="1"/>
          </p:cNvSpPr>
          <p:nvPr>
            <p:ph idx="1"/>
          </p:nvPr>
        </p:nvSpPr>
        <p:spPr>
          <a:xfrm>
            <a:off x="1136429" y="1561478"/>
            <a:ext cx="6467867" cy="3450613"/>
          </a:xfrm>
        </p:spPr>
        <p:txBody>
          <a:bodyPr anchor="ctr">
            <a:normAutofit/>
          </a:bodyPr>
          <a:lstStyle/>
          <a:p>
            <a:r>
              <a:rPr lang="en-US" sz="2400" dirty="0"/>
              <a:t>Closing comments</a:t>
            </a:r>
          </a:p>
        </p:txBody>
      </p:sp>
      <p:sp>
        <p:nvSpPr>
          <p:cNvPr id="10" name="Rectangle 9">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Graphic 7">
            <a:extLst>
              <a:ext uri="{FF2B5EF4-FFF2-40B4-BE49-F238E27FC236}">
                <a16:creationId xmlns:a16="http://schemas.microsoft.com/office/drawing/2014/main" id="{406AD119-2F1C-46D0-8F0F-096E5D6F27C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2613633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E1496-8F26-4BB5-9D25-E8240D466187}"/>
              </a:ext>
            </a:extLst>
          </p:cNvPr>
          <p:cNvSpPr>
            <a:spLocks noGrp="1"/>
          </p:cNvSpPr>
          <p:nvPr>
            <p:ph type="title"/>
          </p:nvPr>
        </p:nvSpPr>
        <p:spPr>
          <a:xfrm>
            <a:off x="1136428" y="627564"/>
            <a:ext cx="7474172" cy="1325563"/>
          </a:xfrm>
        </p:spPr>
        <p:txBody>
          <a:bodyPr>
            <a:normAutofit/>
          </a:bodyPr>
          <a:lstStyle/>
          <a:p>
            <a:r>
              <a:rPr lang="en-US" dirty="0"/>
              <a:t>Hotwash</a:t>
            </a:r>
          </a:p>
        </p:txBody>
      </p:sp>
      <p:sp>
        <p:nvSpPr>
          <p:cNvPr id="3" name="Content Placeholder 2">
            <a:extLst>
              <a:ext uri="{FF2B5EF4-FFF2-40B4-BE49-F238E27FC236}">
                <a16:creationId xmlns:a16="http://schemas.microsoft.com/office/drawing/2014/main" id="{BE0BE7A2-45F2-496C-B066-EEF669BB8F9E}"/>
              </a:ext>
            </a:extLst>
          </p:cNvPr>
          <p:cNvSpPr>
            <a:spLocks noGrp="1"/>
          </p:cNvSpPr>
          <p:nvPr>
            <p:ph idx="1"/>
          </p:nvPr>
        </p:nvSpPr>
        <p:spPr>
          <a:xfrm>
            <a:off x="1136428" y="2129892"/>
            <a:ext cx="6467867" cy="3450613"/>
          </a:xfrm>
        </p:spPr>
        <p:txBody>
          <a:bodyPr anchor="ctr">
            <a:normAutofit/>
          </a:bodyPr>
          <a:lstStyle/>
          <a:p>
            <a:r>
              <a:rPr lang="en-US" sz="2200" dirty="0"/>
              <a:t>Immediate feedback from participants</a:t>
            </a:r>
          </a:p>
          <a:p>
            <a:pPr lvl="1"/>
            <a:r>
              <a:rPr lang="en-US" sz="2200" dirty="0"/>
              <a:t>One positive about the exercise (something you learned, something you can implement immediately)</a:t>
            </a:r>
          </a:p>
          <a:p>
            <a:pPr lvl="1"/>
            <a:r>
              <a:rPr lang="en-US" sz="2200" dirty="0"/>
              <a:t>One item of correction or action from the exercise (something you would like to take back for immediate action)</a:t>
            </a:r>
          </a:p>
          <a:p>
            <a:r>
              <a:rPr lang="en-US" sz="2200" dirty="0"/>
              <a:t>Participants should fill out the Participant Feedback Form and submit it before they leave TODAY.</a:t>
            </a:r>
          </a:p>
        </p:txBody>
      </p:sp>
      <p:sp>
        <p:nvSpPr>
          <p:cNvPr id="14" name="Rectangle 16">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8">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4D73867F-C0D1-4D7C-AFE8-C3605967382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67790" y="2857501"/>
            <a:ext cx="1435392" cy="1142998"/>
          </a:xfrm>
          <a:prstGeom prst="rect">
            <a:avLst/>
          </a:prstGeom>
        </p:spPr>
      </p:pic>
    </p:spTree>
    <p:extLst>
      <p:ext uri="{BB962C8B-B14F-4D97-AF65-F5344CB8AC3E}">
        <p14:creationId xmlns:p14="http://schemas.microsoft.com/office/powerpoint/2010/main" val="38620876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EBB6D-E990-4AB3-9E92-4199A1D42BAC}"/>
              </a:ext>
            </a:extLst>
          </p:cNvPr>
          <p:cNvSpPr>
            <a:spLocks noGrp="1"/>
          </p:cNvSpPr>
          <p:nvPr>
            <p:ph type="title"/>
          </p:nvPr>
        </p:nvSpPr>
        <p:spPr>
          <a:xfrm>
            <a:off x="1136428" y="627564"/>
            <a:ext cx="7474172" cy="1325563"/>
          </a:xfrm>
        </p:spPr>
        <p:txBody>
          <a:bodyPr>
            <a:normAutofit/>
          </a:bodyPr>
          <a:lstStyle/>
          <a:p>
            <a:r>
              <a:rPr lang="en-US" dirty="0"/>
              <a:t>Next Steps</a:t>
            </a:r>
          </a:p>
        </p:txBody>
      </p:sp>
      <p:sp>
        <p:nvSpPr>
          <p:cNvPr id="3" name="Content Placeholder 2">
            <a:extLst>
              <a:ext uri="{FF2B5EF4-FFF2-40B4-BE49-F238E27FC236}">
                <a16:creationId xmlns:a16="http://schemas.microsoft.com/office/drawing/2014/main" id="{1DC77BB2-9FCE-4FB5-A30B-70F9AA455715}"/>
              </a:ext>
            </a:extLst>
          </p:cNvPr>
          <p:cNvSpPr>
            <a:spLocks noGrp="1"/>
          </p:cNvSpPr>
          <p:nvPr>
            <p:ph idx="1"/>
          </p:nvPr>
        </p:nvSpPr>
        <p:spPr>
          <a:xfrm>
            <a:off x="1007641" y="2522953"/>
            <a:ext cx="6467867" cy="3952263"/>
          </a:xfrm>
        </p:spPr>
        <p:txBody>
          <a:bodyPr anchor="ctr">
            <a:normAutofit lnSpcReduction="10000"/>
          </a:bodyPr>
          <a:lstStyle/>
          <a:p>
            <a:r>
              <a:rPr lang="en-US" sz="2400" dirty="0"/>
              <a:t>Each participant / facility should prepare their own action items to close any noted gaps, in addition to the coalition-wide After Action Report and Improvement Plan</a:t>
            </a:r>
          </a:p>
          <a:p>
            <a:r>
              <a:rPr lang="en-US" sz="2400" dirty="0"/>
              <a:t>Compile notes and comments, and produce an After Action Report and Improvement Plan</a:t>
            </a:r>
          </a:p>
          <a:p>
            <a:r>
              <a:rPr lang="en-US" sz="2400" dirty="0"/>
              <a:t>Share Improvement Plan with coalition members and any entity with an action item</a:t>
            </a:r>
          </a:p>
          <a:p>
            <a:r>
              <a:rPr lang="en-US" sz="2400" dirty="0"/>
              <a:t>Implement action items in the Improvement Plan such as updating plans, and address any training or equipment needs</a:t>
            </a:r>
          </a:p>
        </p:txBody>
      </p:sp>
      <p:sp>
        <p:nvSpPr>
          <p:cNvPr id="1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54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08E4E85D-8645-40C8-A2C2-293B92FE9583}"/>
              </a:ext>
              <a:ext uri="{C183D7F6-B498-43B3-948B-1728B52AA6E4}">
                <adec:decorative xmlns:adec="http://schemas.microsoft.com/office/drawing/2017/decorative" val="1"/>
              </a:ext>
            </a:extLst>
          </p:cNvPr>
          <p:cNvPicPr>
            <a:picLocks noChangeAspect="1"/>
          </p:cNvPicPr>
          <p:nvPr/>
        </p:nvPicPr>
        <p:blipFill rotWithShape="1">
          <a:blip r:embed="rId3" cstate="print">
            <a:alphaModFix/>
            <a:extLst>
              <a:ext uri="{28A0092B-C50C-407E-A947-70E740481C1C}">
                <a14:useLocalDpi xmlns:a14="http://schemas.microsoft.com/office/drawing/2010/main"/>
              </a:ext>
            </a:extLst>
          </a:blip>
          <a:srcRect t="161" r="-8" b="-8"/>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
        <p:nvSpPr>
          <p:cNvPr id="8" name="TextBox 7">
            <a:extLst>
              <a:ext uri="{FF2B5EF4-FFF2-40B4-BE49-F238E27FC236}">
                <a16:creationId xmlns:a16="http://schemas.microsoft.com/office/drawing/2014/main" id="{70EB8F08-D96C-4542-BB3A-174664D22B93}"/>
              </a:ext>
            </a:extLst>
          </p:cNvPr>
          <p:cNvSpPr txBox="1"/>
          <p:nvPr/>
        </p:nvSpPr>
        <p:spPr>
          <a:xfrm>
            <a:off x="6334474" y="166960"/>
            <a:ext cx="3225338" cy="2246769"/>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Suggested next steps. Update as appropriate.</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1079694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EBEE3D-5446-43EF-83CC-9411A038BEA2}"/>
              </a:ext>
            </a:extLst>
          </p:cNvPr>
          <p:cNvSpPr>
            <a:spLocks noGrp="1"/>
          </p:cNvSpPr>
          <p:nvPr>
            <p:ph type="title"/>
          </p:nvPr>
        </p:nvSpPr>
        <p:spPr>
          <a:xfrm>
            <a:off x="838200" y="92982"/>
            <a:ext cx="10515600" cy="1325563"/>
          </a:xfrm>
        </p:spPr>
        <p:txBody>
          <a:bodyPr/>
          <a:lstStyle/>
          <a:p>
            <a:r>
              <a:rPr lang="en-US" dirty="0"/>
              <a:t>Agenda</a:t>
            </a:r>
          </a:p>
        </p:txBody>
      </p:sp>
      <p:graphicFrame>
        <p:nvGraphicFramePr>
          <p:cNvPr id="4" name="Table 4">
            <a:extLst>
              <a:ext uri="{FF2B5EF4-FFF2-40B4-BE49-F238E27FC236}">
                <a16:creationId xmlns:a16="http://schemas.microsoft.com/office/drawing/2014/main" id="{741F872F-32F9-453D-B196-E6FAAB7BA12B}"/>
              </a:ext>
            </a:extLst>
          </p:cNvPr>
          <p:cNvGraphicFramePr>
            <a:graphicFrameLocks noGrp="1"/>
          </p:cNvGraphicFramePr>
          <p:nvPr>
            <p:ph idx="1"/>
            <p:extLst>
              <p:ext uri="{D42A27DB-BD31-4B8C-83A1-F6EECF244321}">
                <p14:modId xmlns:p14="http://schemas.microsoft.com/office/powerpoint/2010/main" val="3917588861"/>
              </p:ext>
            </p:extLst>
          </p:nvPr>
        </p:nvGraphicFramePr>
        <p:xfrm>
          <a:off x="740229" y="1418545"/>
          <a:ext cx="10515600" cy="3606800"/>
        </p:xfrm>
        <a:graphic>
          <a:graphicData uri="http://schemas.openxmlformats.org/drawingml/2006/table">
            <a:tbl>
              <a:tblPr firstRow="1" bandRow="1">
                <a:tableStyleId>{5C22544A-7EE6-4342-B048-85BDC9FD1C3A}</a:tableStyleId>
              </a:tblPr>
              <a:tblGrid>
                <a:gridCol w="2978331">
                  <a:extLst>
                    <a:ext uri="{9D8B030D-6E8A-4147-A177-3AD203B41FA5}">
                      <a16:colId xmlns:a16="http://schemas.microsoft.com/office/drawing/2014/main" val="1296148395"/>
                    </a:ext>
                  </a:extLst>
                </a:gridCol>
                <a:gridCol w="7537269">
                  <a:extLst>
                    <a:ext uri="{9D8B030D-6E8A-4147-A177-3AD203B41FA5}">
                      <a16:colId xmlns:a16="http://schemas.microsoft.com/office/drawing/2014/main" val="1371793541"/>
                    </a:ext>
                  </a:extLst>
                </a:gridCol>
              </a:tblGrid>
              <a:tr h="370840">
                <a:tc>
                  <a:txBody>
                    <a:bodyPr/>
                    <a:lstStyle/>
                    <a:p>
                      <a:r>
                        <a:rPr lang="en-US" dirty="0"/>
                        <a:t>Time</a:t>
                      </a:r>
                    </a:p>
                  </a:txBody>
                  <a:tcPr/>
                </a:tc>
                <a:tc>
                  <a:txBody>
                    <a:bodyPr/>
                    <a:lstStyle/>
                    <a:p>
                      <a:r>
                        <a:rPr lang="en-US" dirty="0"/>
                        <a:t>Topic</a:t>
                      </a:r>
                    </a:p>
                  </a:txBody>
                  <a:tcPr/>
                </a:tc>
                <a:extLst>
                  <a:ext uri="{0D108BD9-81ED-4DB2-BD59-A6C34878D82A}">
                    <a16:rowId xmlns:a16="http://schemas.microsoft.com/office/drawing/2014/main" val="332578226"/>
                  </a:ext>
                </a:extLst>
              </a:tr>
              <a:tr h="370840">
                <a:tc>
                  <a:txBody>
                    <a:bodyPr/>
                    <a:lstStyle/>
                    <a:p>
                      <a:r>
                        <a:rPr lang="en-US" dirty="0"/>
                        <a:t>8:00 AM – 8:30 AM</a:t>
                      </a:r>
                    </a:p>
                  </a:txBody>
                  <a:tcPr/>
                </a:tc>
                <a:tc>
                  <a:txBody>
                    <a:bodyPr/>
                    <a:lstStyle/>
                    <a:p>
                      <a:r>
                        <a:rPr lang="en-US" dirty="0"/>
                        <a:t>Introductions and opening remarks</a:t>
                      </a:r>
                    </a:p>
                  </a:txBody>
                  <a:tcPr/>
                </a:tc>
                <a:extLst>
                  <a:ext uri="{0D108BD9-81ED-4DB2-BD59-A6C34878D82A}">
                    <a16:rowId xmlns:a16="http://schemas.microsoft.com/office/drawing/2014/main" val="4294255233"/>
                  </a:ext>
                </a:extLst>
              </a:tr>
              <a:tr h="370840">
                <a:tc>
                  <a:txBody>
                    <a:bodyPr/>
                    <a:lstStyle/>
                    <a:p>
                      <a:r>
                        <a:rPr lang="en-US" dirty="0"/>
                        <a:t>8:30 AM – 9:00 AM</a:t>
                      </a:r>
                    </a:p>
                  </a:txBody>
                  <a:tcPr/>
                </a:tc>
                <a:tc>
                  <a:txBody>
                    <a:bodyPr/>
                    <a:lstStyle/>
                    <a:p>
                      <a:pPr lvl="0"/>
                      <a:r>
                        <a:rPr lang="en-US" sz="1800" kern="1200" dirty="0">
                          <a:solidFill>
                            <a:schemeClr val="dk1"/>
                          </a:solidFill>
                          <a:effectLst/>
                          <a:latin typeface="+mn-lt"/>
                          <a:ea typeface="+mn-ea"/>
                          <a:cs typeface="+mn-cs"/>
                        </a:rPr>
                        <a:t>Overview of the HCC Infectious Disease Surge Annex/ process during an infectious disease incident</a:t>
                      </a:r>
                    </a:p>
                  </a:txBody>
                  <a:tcPr/>
                </a:tc>
                <a:extLst>
                  <a:ext uri="{0D108BD9-81ED-4DB2-BD59-A6C34878D82A}">
                    <a16:rowId xmlns:a16="http://schemas.microsoft.com/office/drawing/2014/main" val="3791145673"/>
                  </a:ext>
                </a:extLst>
              </a:tr>
              <a:tr h="370840">
                <a:tc>
                  <a:txBody>
                    <a:bodyPr/>
                    <a:lstStyle/>
                    <a:p>
                      <a:r>
                        <a:rPr lang="en-US" dirty="0"/>
                        <a:t>9:00 AM – 9:40 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1 – </a:t>
                      </a:r>
                      <a:r>
                        <a:rPr lang="en-US" sz="1800" kern="1200" dirty="0">
                          <a:solidFill>
                            <a:schemeClr val="tx1"/>
                          </a:solidFill>
                          <a:effectLst/>
                          <a:latin typeface="+mn-lt"/>
                          <a:ea typeface="+mn-ea"/>
                          <a:cs typeface="+mn-cs"/>
                        </a:rPr>
                        <a:t>Initial Recognition and Response</a:t>
                      </a:r>
                    </a:p>
                  </a:txBody>
                  <a:tcPr/>
                </a:tc>
                <a:extLst>
                  <a:ext uri="{0D108BD9-81ED-4DB2-BD59-A6C34878D82A}">
                    <a16:rowId xmlns:a16="http://schemas.microsoft.com/office/drawing/2014/main" val="512851383"/>
                  </a:ext>
                </a:extLst>
              </a:tr>
              <a:tr h="370840">
                <a:tc>
                  <a:txBody>
                    <a:bodyPr/>
                    <a:lstStyle/>
                    <a:p>
                      <a:r>
                        <a:rPr lang="en-US" dirty="0"/>
                        <a:t>9:40 AM – 10:00 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2 – Community Information Sharing and Coordination</a:t>
                      </a:r>
                    </a:p>
                  </a:txBody>
                  <a:tcPr/>
                </a:tc>
                <a:extLst>
                  <a:ext uri="{0D108BD9-81ED-4DB2-BD59-A6C34878D82A}">
                    <a16:rowId xmlns:a16="http://schemas.microsoft.com/office/drawing/2014/main" val="1979334200"/>
                  </a:ext>
                </a:extLst>
              </a:tr>
              <a:tr h="370840">
                <a:tc>
                  <a:txBody>
                    <a:bodyPr/>
                    <a:lstStyle/>
                    <a:p>
                      <a:r>
                        <a:rPr lang="en-US" dirty="0"/>
                        <a:t>10:00 AM – 10:10 AM</a:t>
                      </a:r>
                    </a:p>
                  </a:txBody>
                  <a:tcPr/>
                </a:tc>
                <a:tc>
                  <a:txBody>
                    <a:bodyPr/>
                    <a:lstStyle/>
                    <a:p>
                      <a:r>
                        <a:rPr lang="en-US" dirty="0"/>
                        <a:t>BREAK</a:t>
                      </a:r>
                    </a:p>
                  </a:txBody>
                  <a:tcPr/>
                </a:tc>
                <a:extLst>
                  <a:ext uri="{0D108BD9-81ED-4DB2-BD59-A6C34878D82A}">
                    <a16:rowId xmlns:a16="http://schemas.microsoft.com/office/drawing/2014/main" val="2401571652"/>
                  </a:ext>
                </a:extLst>
              </a:tr>
              <a:tr h="370840">
                <a:tc>
                  <a:txBody>
                    <a:bodyPr/>
                    <a:lstStyle/>
                    <a:p>
                      <a:r>
                        <a:rPr lang="en-US" dirty="0"/>
                        <a:t>10:10 AM – 10:30 AM</a:t>
                      </a:r>
                    </a:p>
                  </a:txBody>
                  <a:tcPr/>
                </a:tc>
                <a:tc>
                  <a:txBody>
                    <a:bodyPr/>
                    <a:lstStyle/>
                    <a:p>
                      <a:r>
                        <a:rPr lang="en-US" dirty="0"/>
                        <a:t>Module 2 continued</a:t>
                      </a:r>
                    </a:p>
                  </a:txBody>
                  <a:tcPr/>
                </a:tc>
                <a:extLst>
                  <a:ext uri="{0D108BD9-81ED-4DB2-BD59-A6C34878D82A}">
                    <a16:rowId xmlns:a16="http://schemas.microsoft.com/office/drawing/2014/main" val="1894469049"/>
                  </a:ext>
                </a:extLst>
              </a:tr>
              <a:tr h="370840">
                <a:tc>
                  <a:txBody>
                    <a:bodyPr/>
                    <a:lstStyle/>
                    <a:p>
                      <a:r>
                        <a:rPr lang="en-US" dirty="0"/>
                        <a:t>10:30 AM – 11:10 AM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Module 3 – Ongoing </a:t>
                      </a:r>
                      <a:r>
                        <a:rPr lang="en-US" sz="1800" kern="1200" dirty="0">
                          <a:solidFill>
                            <a:schemeClr val="tx1"/>
                          </a:solidFill>
                          <a:effectLst/>
                          <a:latin typeface="+mn-lt"/>
                          <a:ea typeface="+mn-ea"/>
                          <a:cs typeface="+mn-cs"/>
                        </a:rPr>
                        <a:t>Healthcare Coordination</a:t>
                      </a:r>
                    </a:p>
                  </a:txBody>
                  <a:tcPr/>
                </a:tc>
                <a:extLst>
                  <a:ext uri="{0D108BD9-81ED-4DB2-BD59-A6C34878D82A}">
                    <a16:rowId xmlns:a16="http://schemas.microsoft.com/office/drawing/2014/main" val="1169454942"/>
                  </a:ext>
                </a:extLst>
              </a:tr>
              <a:tr h="370840">
                <a:tc>
                  <a:txBody>
                    <a:bodyPr/>
                    <a:lstStyle/>
                    <a:p>
                      <a:r>
                        <a:rPr lang="en-US" dirty="0"/>
                        <a:t>11:10 AM – 11:50 AM</a:t>
                      </a:r>
                    </a:p>
                  </a:txBody>
                  <a:tcPr/>
                </a:tc>
                <a:tc>
                  <a:txBody>
                    <a:bodyPr/>
                    <a:lstStyle/>
                    <a:p>
                      <a:r>
                        <a:rPr lang="en-US" dirty="0"/>
                        <a:t>Wrap up and hotwash</a:t>
                      </a:r>
                    </a:p>
                  </a:txBody>
                  <a:tcPr/>
                </a:tc>
                <a:extLst>
                  <a:ext uri="{0D108BD9-81ED-4DB2-BD59-A6C34878D82A}">
                    <a16:rowId xmlns:a16="http://schemas.microsoft.com/office/drawing/2014/main" val="512440236"/>
                  </a:ext>
                </a:extLst>
              </a:tr>
            </a:tbl>
          </a:graphicData>
        </a:graphic>
      </p:graphicFrame>
    </p:spTree>
    <p:extLst>
      <p:ext uri="{BB962C8B-B14F-4D97-AF65-F5344CB8AC3E}">
        <p14:creationId xmlns:p14="http://schemas.microsoft.com/office/powerpoint/2010/main" val="3647993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AEC07-1EBF-4267-A375-FD71EE5E0D97}"/>
              </a:ext>
            </a:extLst>
          </p:cNvPr>
          <p:cNvSpPr>
            <a:spLocks noGrp="1"/>
          </p:cNvSpPr>
          <p:nvPr>
            <p:ph type="title"/>
          </p:nvPr>
        </p:nvSpPr>
        <p:spPr/>
        <p:txBody>
          <a:bodyPr/>
          <a:lstStyle/>
          <a:p>
            <a:r>
              <a:rPr lang="en-US" dirty="0"/>
              <a:t>Administrative Details</a:t>
            </a:r>
          </a:p>
        </p:txBody>
      </p:sp>
      <p:sp>
        <p:nvSpPr>
          <p:cNvPr id="3" name="Content Placeholder 2">
            <a:extLst>
              <a:ext uri="{FF2B5EF4-FFF2-40B4-BE49-F238E27FC236}">
                <a16:creationId xmlns:a16="http://schemas.microsoft.com/office/drawing/2014/main" id="{B4489C94-3CAA-457C-88D5-015EEBFDC586}"/>
              </a:ext>
            </a:extLst>
          </p:cNvPr>
          <p:cNvSpPr>
            <a:spLocks noGrp="1"/>
          </p:cNvSpPr>
          <p:nvPr>
            <p:ph idx="1"/>
          </p:nvPr>
        </p:nvSpPr>
        <p:spPr/>
        <p:txBody>
          <a:bodyPr/>
          <a:lstStyle/>
          <a:p>
            <a:r>
              <a:rPr lang="en-US" dirty="0"/>
              <a:t>Restrooms</a:t>
            </a:r>
          </a:p>
          <a:p>
            <a:r>
              <a:rPr lang="en-US" dirty="0"/>
              <a:t>Fire Exits</a:t>
            </a:r>
          </a:p>
          <a:p>
            <a:r>
              <a:rPr lang="en-US" dirty="0"/>
              <a:t>Cell Phone Use</a:t>
            </a:r>
          </a:p>
          <a:p>
            <a:r>
              <a:rPr lang="en-US" dirty="0"/>
              <a:t>Materials</a:t>
            </a:r>
          </a:p>
        </p:txBody>
      </p:sp>
    </p:spTree>
    <p:extLst>
      <p:ext uri="{BB962C8B-B14F-4D97-AF65-F5344CB8AC3E}">
        <p14:creationId xmlns:p14="http://schemas.microsoft.com/office/powerpoint/2010/main" val="2898421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DF7CA-9DC9-4797-A1BA-16BE459016B0}"/>
              </a:ext>
            </a:extLst>
          </p:cNvPr>
          <p:cNvSpPr>
            <a:spLocks noGrp="1"/>
          </p:cNvSpPr>
          <p:nvPr>
            <p:ph type="title"/>
          </p:nvPr>
        </p:nvSpPr>
        <p:spPr>
          <a:xfrm>
            <a:off x="190500" y="-12152"/>
            <a:ext cx="12001500" cy="1325563"/>
          </a:xfrm>
        </p:spPr>
        <p:txBody>
          <a:bodyPr/>
          <a:lstStyle/>
          <a:p>
            <a:r>
              <a:rPr lang="en-US" dirty="0"/>
              <a:t>Introduction to HCC Infectious Disease Surge Annex</a:t>
            </a:r>
          </a:p>
        </p:txBody>
      </p:sp>
      <p:sp>
        <p:nvSpPr>
          <p:cNvPr id="3" name="Content Placeholder 2">
            <a:extLst>
              <a:ext uri="{FF2B5EF4-FFF2-40B4-BE49-F238E27FC236}">
                <a16:creationId xmlns:a16="http://schemas.microsoft.com/office/drawing/2014/main" id="{1646559B-46F7-435A-AD7B-D962C973C4B8}"/>
              </a:ext>
            </a:extLst>
          </p:cNvPr>
          <p:cNvSpPr>
            <a:spLocks noGrp="1"/>
          </p:cNvSpPr>
          <p:nvPr>
            <p:ph idx="1"/>
          </p:nvPr>
        </p:nvSpPr>
        <p:spPr/>
        <p:txBody>
          <a:bodyPr/>
          <a:lstStyle/>
          <a:p>
            <a:pPr marL="0" indent="0">
              <a:buNone/>
            </a:pPr>
            <a:r>
              <a:rPr lang="en-US" dirty="0">
                <a:solidFill>
                  <a:srgbClr val="002F80"/>
                </a:solidFill>
              </a:rPr>
              <a:t>Goal</a:t>
            </a:r>
          </a:p>
          <a:p>
            <a:pPr marL="0" indent="0">
              <a:buNone/>
            </a:pPr>
            <a:endParaRPr lang="en-US" dirty="0"/>
          </a:p>
          <a:p>
            <a:pPr marL="0" indent="0">
              <a:buNone/>
            </a:pPr>
            <a:r>
              <a:rPr lang="en-US" dirty="0">
                <a:solidFill>
                  <a:srgbClr val="002F80"/>
                </a:solidFill>
              </a:rPr>
              <a:t>Scope</a:t>
            </a:r>
          </a:p>
          <a:p>
            <a:pPr marL="0" indent="0">
              <a:buNone/>
            </a:pPr>
            <a:endParaRPr lang="en-US" dirty="0"/>
          </a:p>
          <a:p>
            <a:pPr marL="0" indent="0">
              <a:buNone/>
            </a:pPr>
            <a:r>
              <a:rPr lang="en-US" dirty="0">
                <a:solidFill>
                  <a:srgbClr val="002F80"/>
                </a:solidFill>
              </a:rPr>
              <a:t>Purpose</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DF83B567-FAA6-EA4B-81F2-5CBF5F063F7D}"/>
              </a:ext>
            </a:extLst>
          </p:cNvPr>
          <p:cNvSpPr txBox="1"/>
          <p:nvPr/>
        </p:nvSpPr>
        <p:spPr>
          <a:xfrm>
            <a:off x="8445730" y="1313411"/>
            <a:ext cx="3225338" cy="5201424"/>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Slides 6-8 describe the HCC Infectious Disease Surge Annex and must be filled in by the exercise planning team based on the specific information in the HCC annex. Feel free to add additional slides to the briefing.</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81518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FAFF2-9163-465F-81BD-C84D32A68A70}"/>
              </a:ext>
            </a:extLst>
          </p:cNvPr>
          <p:cNvSpPr>
            <a:spLocks noGrp="1"/>
          </p:cNvSpPr>
          <p:nvPr>
            <p:ph type="title"/>
          </p:nvPr>
        </p:nvSpPr>
        <p:spPr/>
        <p:txBody>
          <a:bodyPr/>
          <a:lstStyle/>
          <a:p>
            <a:r>
              <a:rPr lang="en-US" dirty="0"/>
              <a:t>Planning Assumptions</a:t>
            </a:r>
          </a:p>
        </p:txBody>
      </p:sp>
      <p:sp>
        <p:nvSpPr>
          <p:cNvPr id="3" name="Content Placeholder 2">
            <a:extLst>
              <a:ext uri="{FF2B5EF4-FFF2-40B4-BE49-F238E27FC236}">
                <a16:creationId xmlns:a16="http://schemas.microsoft.com/office/drawing/2014/main" id="{1CBF7442-44ED-499C-8993-B4B69928EC15}"/>
              </a:ext>
            </a:extLst>
          </p:cNvPr>
          <p:cNvSpPr>
            <a:spLocks noGrp="1"/>
          </p:cNvSpPr>
          <p:nvPr>
            <p:ph idx="1"/>
          </p:nvPr>
        </p:nvSpPr>
        <p:spPr/>
        <p:txBody>
          <a:bodyPr/>
          <a:lstStyle/>
          <a:p>
            <a:r>
              <a:rPr lang="en-US" dirty="0"/>
              <a:t>Add Assumptions</a:t>
            </a:r>
          </a:p>
          <a:p>
            <a:r>
              <a:rPr lang="en-US" dirty="0"/>
              <a:t>Add Assumptions</a:t>
            </a:r>
          </a:p>
          <a:p>
            <a:endParaRPr lang="en-US" dirty="0"/>
          </a:p>
          <a:p>
            <a:endParaRPr lang="en-US" dirty="0"/>
          </a:p>
        </p:txBody>
      </p:sp>
      <p:sp>
        <p:nvSpPr>
          <p:cNvPr id="4" name="TextBox 3">
            <a:extLst>
              <a:ext uri="{FF2B5EF4-FFF2-40B4-BE49-F238E27FC236}">
                <a16:creationId xmlns:a16="http://schemas.microsoft.com/office/drawing/2014/main" id="{B49AF833-439E-6A4F-BBED-095A26CA40DE}"/>
              </a:ext>
            </a:extLst>
          </p:cNvPr>
          <p:cNvSpPr txBox="1"/>
          <p:nvPr/>
        </p:nvSpPr>
        <p:spPr>
          <a:xfrm>
            <a:off x="6716684" y="975539"/>
            <a:ext cx="4954384" cy="5201424"/>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To be completed by the Exercise Planning Team.</a:t>
            </a:r>
          </a:p>
          <a:p>
            <a:pPr algn="ctr"/>
            <a:endParaRPr lang="en-US" sz="2400" dirty="0"/>
          </a:p>
          <a:p>
            <a:pPr algn="ctr"/>
            <a:r>
              <a:rPr lang="en-US" sz="2400" dirty="0"/>
              <a:t> The plans may be in evolution / draft at this point – the attendees should understand that this exercise is designed to help explore, validate, and deconflict the infectious disease plans in place. We don’t expect to have all the answers at this point. </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3548347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97EB32-E71B-4B7B-8B2E-B1E63F70E971}"/>
              </a:ext>
            </a:extLst>
          </p:cNvPr>
          <p:cNvSpPr>
            <a:spLocks noGrp="1"/>
          </p:cNvSpPr>
          <p:nvPr>
            <p:ph type="title"/>
          </p:nvPr>
        </p:nvSpPr>
        <p:spPr/>
        <p:txBody>
          <a:bodyPr/>
          <a:lstStyle/>
          <a:p>
            <a:r>
              <a:rPr lang="en-US" dirty="0"/>
              <a:t>Triggers or Coalition-Specific Response Steps</a:t>
            </a:r>
          </a:p>
        </p:txBody>
      </p:sp>
      <p:sp>
        <p:nvSpPr>
          <p:cNvPr id="3" name="Content Placeholder 2">
            <a:extLst>
              <a:ext uri="{FF2B5EF4-FFF2-40B4-BE49-F238E27FC236}">
                <a16:creationId xmlns:a16="http://schemas.microsoft.com/office/drawing/2014/main" id="{B924D4E0-F237-4F63-B316-635652BB462E}"/>
              </a:ext>
            </a:extLst>
          </p:cNvPr>
          <p:cNvSpPr>
            <a:spLocks noGrp="1"/>
          </p:cNvSpPr>
          <p:nvPr>
            <p:ph idx="1"/>
          </p:nvPr>
        </p:nvSpPr>
        <p:spPr/>
        <p:txBody>
          <a:bodyPr/>
          <a:lstStyle/>
          <a:p>
            <a:r>
              <a:rPr lang="en-US" dirty="0"/>
              <a:t>Insert Triggers</a:t>
            </a:r>
          </a:p>
          <a:p>
            <a:r>
              <a:rPr lang="en-US" dirty="0"/>
              <a:t>Specific Response Steps</a:t>
            </a:r>
          </a:p>
        </p:txBody>
      </p:sp>
      <p:sp>
        <p:nvSpPr>
          <p:cNvPr id="5" name="TextBox 4">
            <a:extLst>
              <a:ext uri="{FF2B5EF4-FFF2-40B4-BE49-F238E27FC236}">
                <a16:creationId xmlns:a16="http://schemas.microsoft.com/office/drawing/2014/main" id="{CE4C888C-0FFE-2B48-975C-A66C0E4A1342}"/>
              </a:ext>
            </a:extLst>
          </p:cNvPr>
          <p:cNvSpPr txBox="1"/>
          <p:nvPr/>
        </p:nvSpPr>
        <p:spPr>
          <a:xfrm>
            <a:off x="6749935" y="1690688"/>
            <a:ext cx="4954384" cy="4093428"/>
          </a:xfrm>
          <a:prstGeom prst="rect">
            <a:avLst/>
          </a:prstGeom>
          <a:solidFill>
            <a:srgbClr val="FFFF00"/>
          </a:solidFill>
          <a:ln w="57150">
            <a:solidFill>
              <a:schemeClr val="accent1"/>
            </a:solidFill>
          </a:ln>
        </p:spPr>
        <p:txBody>
          <a:bodyPr wrap="square" rtlCol="0">
            <a:spAutoFit/>
          </a:bodyPr>
          <a:lstStyle/>
          <a:p>
            <a:pPr algn="ctr"/>
            <a:r>
              <a:rPr lang="en-US" sz="2400" b="1" u="sng" dirty="0"/>
              <a:t>Instructions for Use:</a:t>
            </a:r>
          </a:p>
          <a:p>
            <a:endParaRPr lang="en-US" sz="2400" dirty="0"/>
          </a:p>
          <a:p>
            <a:pPr algn="ctr"/>
            <a:r>
              <a:rPr lang="en-US" sz="2400" dirty="0"/>
              <a:t>To be completed by the Exercise Planning Team.</a:t>
            </a:r>
          </a:p>
          <a:p>
            <a:pPr algn="ctr"/>
            <a:endParaRPr lang="en-US" sz="2400" dirty="0"/>
          </a:p>
          <a:p>
            <a:pPr algn="ctr"/>
            <a:r>
              <a:rPr lang="en-US" sz="2400" dirty="0"/>
              <a:t>Describe the thresholds or potential triggers for annex use, as well as the specifics of the response by the coalition members / disciplines. </a:t>
            </a:r>
          </a:p>
          <a:p>
            <a:pPr algn="ctr"/>
            <a:endParaRPr lang="en-US" sz="2400" dirty="0"/>
          </a:p>
          <a:p>
            <a:pPr algn="ctr"/>
            <a:r>
              <a:rPr lang="en-US" sz="2000" dirty="0">
                <a:solidFill>
                  <a:srgbClr val="FF0000"/>
                </a:solidFill>
              </a:rPr>
              <a:t>[delete prior to presentation]</a:t>
            </a:r>
          </a:p>
        </p:txBody>
      </p:sp>
    </p:spTree>
    <p:extLst>
      <p:ext uri="{BB962C8B-B14F-4D97-AF65-F5344CB8AC3E}">
        <p14:creationId xmlns:p14="http://schemas.microsoft.com/office/powerpoint/2010/main" val="3850111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8537B233-9CDD-4A90-AABB-A8963DEE4F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le 1">
            <a:extLst>
              <a:ext uri="{FF2B5EF4-FFF2-40B4-BE49-F238E27FC236}">
                <a16:creationId xmlns:a16="http://schemas.microsoft.com/office/drawing/2014/main" id="{AC2B5298-5140-4926-A64B-DB5ED36072B3}"/>
              </a:ext>
            </a:extLst>
          </p:cNvPr>
          <p:cNvSpPr>
            <a:spLocks noGrp="1"/>
          </p:cNvSpPr>
          <p:nvPr>
            <p:ph type="title"/>
          </p:nvPr>
        </p:nvSpPr>
        <p:spPr>
          <a:xfrm>
            <a:off x="6751180" y="895369"/>
            <a:ext cx="4724530" cy="2975876"/>
          </a:xfrm>
        </p:spPr>
        <p:txBody>
          <a:bodyPr vert="horz" lIns="91440" tIns="45720" rIns="91440" bIns="45720" rtlCol="0" anchor="b">
            <a:normAutofit/>
          </a:bodyPr>
          <a:lstStyle/>
          <a:p>
            <a:r>
              <a:rPr lang="en-US" kern="1200" dirty="0">
                <a:solidFill>
                  <a:schemeClr val="tx1"/>
                </a:solidFill>
                <a:latin typeface="+mj-lt"/>
                <a:ea typeface="+mj-ea"/>
                <a:cs typeface="+mj-cs"/>
              </a:rPr>
              <a:t>Tabletop Exercise</a:t>
            </a:r>
          </a:p>
        </p:txBody>
      </p:sp>
      <p:sp>
        <p:nvSpPr>
          <p:cNvPr id="4" name="Text Placeholder 3">
            <a:extLst>
              <a:ext uri="{FF2B5EF4-FFF2-40B4-BE49-F238E27FC236}">
                <a16:creationId xmlns:a16="http://schemas.microsoft.com/office/drawing/2014/main" id="{EDFF4EE6-E9D5-41CF-9910-9D11E98D1A0C}"/>
              </a:ext>
            </a:extLst>
          </p:cNvPr>
          <p:cNvSpPr>
            <a:spLocks noGrp="1"/>
          </p:cNvSpPr>
          <p:nvPr>
            <p:ph type="body" idx="1"/>
          </p:nvPr>
        </p:nvSpPr>
        <p:spPr>
          <a:xfrm>
            <a:off x="6751180" y="4025070"/>
            <a:ext cx="4724529" cy="1692066"/>
          </a:xfrm>
        </p:spPr>
        <p:txBody>
          <a:bodyPr vert="horz" lIns="91440" tIns="45720" rIns="91440" bIns="45720" rtlCol="0" anchor="t">
            <a:normAutofit/>
          </a:bodyPr>
          <a:lstStyle/>
          <a:p>
            <a:r>
              <a:rPr lang="en-US" sz="2000" kern="1200">
                <a:solidFill>
                  <a:schemeClr val="tx1"/>
                </a:solidFill>
                <a:latin typeface="+mn-lt"/>
                <a:ea typeface="+mn-ea"/>
                <a:cs typeface="+mn-cs"/>
              </a:rPr>
              <a:t>Infectious Disease Surge Annex </a:t>
            </a:r>
          </a:p>
        </p:txBody>
      </p:sp>
      <p:pic>
        <p:nvPicPr>
          <p:cNvPr id="5" name="Picture 4">
            <a:extLst>
              <a:ext uri="{FF2B5EF4-FFF2-40B4-BE49-F238E27FC236}">
                <a16:creationId xmlns:a16="http://schemas.microsoft.com/office/drawing/2014/main" id="{E4B62935-A2C3-43CD-874E-4DF590C7B20E}"/>
              </a:ext>
            </a:extLst>
          </p:cNvPr>
          <p:cNvPicPr>
            <a:picLocks noChangeAspect="1"/>
          </p:cNvPicPr>
          <p:nvPr/>
        </p:nvPicPr>
        <p:blipFill>
          <a:blip r:embed="rId3">
            <a:extLst>
              <a:ext uri="{28A0092B-C50C-407E-A947-70E740481C1C}">
                <a14:useLocalDpi xmlns:a14="http://schemas.microsoft.com/office/drawing/2010/main" val="0"/>
              </a:ext>
            </a:extLst>
          </a:blip>
          <a:srcRect t="9399" b="9399"/>
          <a:stretch/>
        </p:blipFill>
        <p:spPr>
          <a:xfrm flipH="1">
            <a:off x="716280" y="952573"/>
            <a:ext cx="5077769" cy="4952853"/>
          </a:xfrm>
          <a:prstGeom prst="rect">
            <a:avLst/>
          </a:prstGeom>
          <a:scene3d>
            <a:camera prst="orthographicFront">
              <a:rot lat="0" lon="0" rev="0"/>
            </a:camera>
            <a:lightRig rig="threePt" dir="t"/>
          </a:scene3d>
        </p:spPr>
      </p:pic>
      <p:cxnSp>
        <p:nvCxnSpPr>
          <p:cNvPr id="34" name="Straight Connector 33">
            <a:extLst>
              <a:ext uri="{FF2B5EF4-FFF2-40B4-BE49-F238E27FC236}">
                <a16:creationId xmlns:a16="http://schemas.microsoft.com/office/drawing/2014/main" id="{040575EE-C594-4566-BC00-663004E52AB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215641" y="1417320"/>
            <a:ext cx="0" cy="402336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923700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B2DBCC8A5E7ED47A7D5CBE7407F1D48" ma:contentTypeVersion="13" ma:contentTypeDescription="Create a new document." ma:contentTypeScope="" ma:versionID="c084df6f7d7092718a4c61b526212df1">
  <xsd:schema xmlns:xsd="http://www.w3.org/2001/XMLSchema" xmlns:xs="http://www.w3.org/2001/XMLSchema" xmlns:p="http://schemas.microsoft.com/office/2006/metadata/properties" xmlns:ns3="fdc81ec3-f4f6-4609-b50f-04d22d16fef5" xmlns:ns4="c442bec3-5de2-4848-8046-1525657b99f6" targetNamespace="http://schemas.microsoft.com/office/2006/metadata/properties" ma:root="true" ma:fieldsID="ecbfa17132909eb02b186ab9b672dbc3" ns3:_="" ns4:_="">
    <xsd:import namespace="fdc81ec3-f4f6-4609-b50f-04d22d16fef5"/>
    <xsd:import namespace="c442bec3-5de2-4848-8046-1525657b99f6"/>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DateTaken" minOccurs="0"/>
                <xsd:element ref="ns4:MediaServiceLocation" minOccurs="0"/>
                <xsd:element ref="ns4:MediaServiceOCR" minOccurs="0"/>
                <xsd:element ref="ns4:MediaServiceEventHashCode" minOccurs="0"/>
                <xsd:element ref="ns4:MediaServiceGenerationTim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c81ec3-f4f6-4609-b50f-04d22d16fef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442bec3-5de2-4848-8046-1525657b99f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06D6BED-4E5B-46B1-801E-A47DCB4AFBC5}">
  <ds:schemaRefs>
    <ds:schemaRef ds:uri="http://schemas.microsoft.com/sharepoint/v3/contenttype/forms"/>
  </ds:schemaRefs>
</ds:datastoreItem>
</file>

<file path=customXml/itemProps2.xml><?xml version="1.0" encoding="utf-8"?>
<ds:datastoreItem xmlns:ds="http://schemas.openxmlformats.org/officeDocument/2006/customXml" ds:itemID="{63E91B5A-097D-43B1-A055-96EE150503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c81ec3-f4f6-4609-b50f-04d22d16fef5"/>
    <ds:schemaRef ds:uri="c442bec3-5de2-4848-8046-1525657b99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CF7EB5C-6E01-41BC-82AB-D97BFC6D6217}">
  <ds:schemaRefs>
    <ds:schemaRef ds:uri="fdc81ec3-f4f6-4609-b50f-04d22d16fef5"/>
    <ds:schemaRef ds:uri="http://schemas.microsoft.com/office/2006/documentManagement/types"/>
    <ds:schemaRef ds:uri="c442bec3-5de2-4848-8046-1525657b99f6"/>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1082</TotalTime>
  <Words>3042</Words>
  <Application>Microsoft Office PowerPoint</Application>
  <PresentationFormat>Widescreen</PresentationFormat>
  <Paragraphs>289</Paragraphs>
  <Slides>32</Slides>
  <Notes>32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Symbol</vt:lpstr>
      <vt:lpstr>Tw Cen MT</vt:lpstr>
      <vt:lpstr>Wingdings</vt:lpstr>
      <vt:lpstr>Office Theme</vt:lpstr>
      <vt:lpstr>Infectious Disease Surge Annex Tabletop Exercise</vt:lpstr>
      <vt:lpstr>Instructions for Use of this PPT Template – Delete this slide prior to presentation</vt:lpstr>
      <vt:lpstr>Welcome and Introductions</vt:lpstr>
      <vt:lpstr>Agenda</vt:lpstr>
      <vt:lpstr>Administrative Details</vt:lpstr>
      <vt:lpstr>Introduction to HCC Infectious Disease Surge Annex</vt:lpstr>
      <vt:lpstr>Planning Assumptions</vt:lpstr>
      <vt:lpstr>Triggers or Coalition-Specific Response Steps</vt:lpstr>
      <vt:lpstr>Tabletop Exercise</vt:lpstr>
      <vt:lpstr>Exercise Scope</vt:lpstr>
      <vt:lpstr>HPP Program Capabilities Tested</vt:lpstr>
      <vt:lpstr>Exercise Objectives</vt:lpstr>
      <vt:lpstr>Guidelines</vt:lpstr>
      <vt:lpstr>Assumptions and Artificialities</vt:lpstr>
      <vt:lpstr>Module 1</vt:lpstr>
      <vt:lpstr>Module 1 Discussion Questions</vt:lpstr>
      <vt:lpstr>Module 1 Discussion Questions (continued)</vt:lpstr>
      <vt:lpstr>Module 1 Discussion Questions (continued)</vt:lpstr>
      <vt:lpstr>Module 1 Report Out</vt:lpstr>
      <vt:lpstr>Module 2</vt:lpstr>
      <vt:lpstr>Module 2 Discussion Questions</vt:lpstr>
      <vt:lpstr>Module 2 Discussion Questions (continued)</vt:lpstr>
      <vt:lpstr>Module 2 Discussion Questions (continued)</vt:lpstr>
      <vt:lpstr>Module 2 Report Out</vt:lpstr>
      <vt:lpstr>Module 3</vt:lpstr>
      <vt:lpstr>Module 3 Discussion Questions</vt:lpstr>
      <vt:lpstr>Module 3 Discussion Questions (continued)</vt:lpstr>
      <vt:lpstr>Module 3 Discussion Questions (continued)</vt:lpstr>
      <vt:lpstr>Module 3 Report Out</vt:lpstr>
      <vt:lpstr>Wrap Up</vt:lpstr>
      <vt:lpstr>Hotwash</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Infectious Disease Surge Plan Annex Tabletop Exercise PPT</dc:title>
  <dc:creator>ASPR TRACIE</dc:creator>
  <cp:keywords>infectious, anthrax, respiratory, HCC, coalition, surge, patient surge, exercise, TTX, tabletop</cp:keywords>
  <cp:lastModifiedBy>Sole Brito, Corina</cp:lastModifiedBy>
  <cp:revision>21</cp:revision>
  <dcterms:created xsi:type="dcterms:W3CDTF">2021-03-19T15:17:49Z</dcterms:created>
  <dcterms:modified xsi:type="dcterms:W3CDTF">2021-06-10T16:05:34Z</dcterms:modified>
</cp:coreProperties>
</file>