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37"/>
  </p:notesMasterIdLst>
  <p:sldIdLst>
    <p:sldId id="256" r:id="rId5"/>
    <p:sldId id="257" r:id="rId6"/>
    <p:sldId id="258" r:id="rId7"/>
    <p:sldId id="286" r:id="rId8"/>
    <p:sldId id="264" r:id="rId9"/>
    <p:sldId id="260" r:id="rId10"/>
    <p:sldId id="261" r:id="rId11"/>
    <p:sldId id="262" r:id="rId12"/>
    <p:sldId id="263" r:id="rId13"/>
    <p:sldId id="266" r:id="rId14"/>
    <p:sldId id="267" r:id="rId15"/>
    <p:sldId id="268" r:id="rId16"/>
    <p:sldId id="269" r:id="rId17"/>
    <p:sldId id="270" r:id="rId18"/>
    <p:sldId id="294" r:id="rId19"/>
    <p:sldId id="272" r:id="rId20"/>
    <p:sldId id="291" r:id="rId21"/>
    <p:sldId id="287" r:id="rId22"/>
    <p:sldId id="282" r:id="rId23"/>
    <p:sldId id="295" r:id="rId24"/>
    <p:sldId id="274" r:id="rId25"/>
    <p:sldId id="288" r:id="rId26"/>
    <p:sldId id="292" r:id="rId27"/>
    <p:sldId id="283" r:id="rId28"/>
    <p:sldId id="296" r:id="rId29"/>
    <p:sldId id="289" r:id="rId30"/>
    <p:sldId id="276" r:id="rId31"/>
    <p:sldId id="293" r:id="rId32"/>
    <p:sldId id="284" r:id="rId33"/>
    <p:sldId id="279" r:id="rId34"/>
    <p:sldId id="280" r:id="rId35"/>
    <p:sldId id="28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ricia Frost" initials="PF" lastIdx="1" clrIdx="0">
    <p:extLst>
      <p:ext uri="{19B8F6BF-5375-455C-9EA6-DF929625EA0E}">
        <p15:presenceInfo xmlns:p15="http://schemas.microsoft.com/office/powerpoint/2012/main" userId="S::pfrost@cchealth.org::895f2254-c1d0-4bec-90d4-0e76508b0273" providerId="AD"/>
      </p:ext>
    </p:extLst>
  </p:cmAuthor>
  <p:cmAuthor id="2" name="Kanawati, Bridget" initials="KB" lastIdx="12" clrIdx="1">
    <p:extLst>
      <p:ext uri="{19B8F6BF-5375-455C-9EA6-DF929625EA0E}">
        <p15:presenceInfo xmlns:p15="http://schemas.microsoft.com/office/powerpoint/2012/main" userId="S::17919@icf.com::70f81134-8f47-467b-9d6d-60057109a3ee" providerId="AD"/>
      </p:ext>
    </p:extLst>
  </p:cmAuthor>
  <p:cmAuthor id="3" name="MJ Nash" initials="MN" lastIdx="3" clrIdx="2">
    <p:extLst>
      <p:ext uri="{19B8F6BF-5375-455C-9EA6-DF929625EA0E}">
        <p15:presenceInfo xmlns:p15="http://schemas.microsoft.com/office/powerpoint/2012/main" userId="S::mjnash@helionhealth.com::fcdb575d-6801-46be-b5f9-1fea2ada484a" providerId="AD"/>
      </p:ext>
    </p:extLst>
  </p:cmAuthor>
  <p:cmAuthor id="4" name="Nieratko, Jennifer" initials="JN" lastIdx="1" clrIdx="3">
    <p:extLst>
      <p:ext uri="{19B8F6BF-5375-455C-9EA6-DF929625EA0E}">
        <p15:presenceInfo xmlns:p15="http://schemas.microsoft.com/office/powerpoint/2012/main" userId="Nieratko, Jennif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F8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B1B2AB-2DEA-45B0-890E-04C1F535BAED}" v="6" dt="2021-10-15T19:50:56.0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66" autoAdjust="0"/>
    <p:restoredTop sz="73021" autoAdjust="0"/>
  </p:normalViewPr>
  <p:slideViewPr>
    <p:cSldViewPr snapToGrid="0">
      <p:cViewPr varScale="1">
        <p:scale>
          <a:sx n="79" d="100"/>
          <a:sy n="79" d="100"/>
        </p:scale>
        <p:origin x="654" y="9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le Brito, Corina" userId="b002a9e7-ef27-4d42-be11-35f56e8d14e1" providerId="ADAL" clId="{E7B1B2AB-2DEA-45B0-890E-04C1F535BAED}"/>
    <pc:docChg chg="undo custSel modSld">
      <pc:chgData name="Sole Brito, Corina" userId="b002a9e7-ef27-4d42-be11-35f56e8d14e1" providerId="ADAL" clId="{E7B1B2AB-2DEA-45B0-890E-04C1F535BAED}" dt="2021-10-15T19:51:09.405" v="19" actId="26606"/>
      <pc:docMkLst>
        <pc:docMk/>
      </pc:docMkLst>
      <pc:sldChg chg="addSp delSp modSp mod">
        <pc:chgData name="Sole Brito, Corina" userId="b002a9e7-ef27-4d42-be11-35f56e8d14e1" providerId="ADAL" clId="{E7B1B2AB-2DEA-45B0-890E-04C1F535BAED}" dt="2021-10-15T19:39:11.666" v="1" actId="26606"/>
        <pc:sldMkLst>
          <pc:docMk/>
          <pc:sldMk cId="4009237002" sldId="263"/>
        </pc:sldMkLst>
        <pc:spChg chg="del">
          <ac:chgData name="Sole Brito, Corina" userId="b002a9e7-ef27-4d42-be11-35f56e8d14e1" providerId="ADAL" clId="{E7B1B2AB-2DEA-45B0-890E-04C1F535BAED}" dt="2021-10-15T19:39:11.666" v="1" actId="26606"/>
          <ac:spMkLst>
            <pc:docMk/>
            <pc:sldMk cId="4009237002" sldId="263"/>
            <ac:spMk id="39" creationId="{E49CC64F-7275-4E33-961B-0C5CDC439875}"/>
          </ac:spMkLst>
        </pc:spChg>
        <pc:spChg chg="add">
          <ac:chgData name="Sole Brito, Corina" userId="b002a9e7-ef27-4d42-be11-35f56e8d14e1" providerId="ADAL" clId="{E7B1B2AB-2DEA-45B0-890E-04C1F535BAED}" dt="2021-10-15T19:39:11.666" v="1" actId="26606"/>
          <ac:spMkLst>
            <pc:docMk/>
            <pc:sldMk cId="4009237002" sldId="263"/>
            <ac:spMk id="44" creationId="{E49CC64F-7275-4E33-961B-0C5CDC439875}"/>
          </ac:spMkLst>
        </pc:spChg>
        <pc:picChg chg="mod">
          <ac:chgData name="Sole Brito, Corina" userId="b002a9e7-ef27-4d42-be11-35f56e8d14e1" providerId="ADAL" clId="{E7B1B2AB-2DEA-45B0-890E-04C1F535BAED}" dt="2021-10-15T19:39:11.666" v="1" actId="26606"/>
          <ac:picMkLst>
            <pc:docMk/>
            <pc:sldMk cId="4009237002" sldId="263"/>
            <ac:picMk id="6" creationId="{9A94A460-784E-4160-8CB7-E1D359D43677}"/>
          </ac:picMkLst>
        </pc:picChg>
      </pc:sldChg>
      <pc:sldChg chg="addSp delSp modSp mod setBg">
        <pc:chgData name="Sole Brito, Corina" userId="b002a9e7-ef27-4d42-be11-35f56e8d14e1" providerId="ADAL" clId="{E7B1B2AB-2DEA-45B0-890E-04C1F535BAED}" dt="2021-10-15T19:51:09.405" v="19" actId="26606"/>
        <pc:sldMkLst>
          <pc:docMk/>
          <pc:sldMk cId="2304406287" sldId="294"/>
        </pc:sldMkLst>
        <pc:spChg chg="mod">
          <ac:chgData name="Sole Brito, Corina" userId="b002a9e7-ef27-4d42-be11-35f56e8d14e1" providerId="ADAL" clId="{E7B1B2AB-2DEA-45B0-890E-04C1F535BAED}" dt="2021-10-15T19:51:09.405" v="19" actId="26606"/>
          <ac:spMkLst>
            <pc:docMk/>
            <pc:sldMk cId="2304406287" sldId="294"/>
            <ac:spMk id="2" creationId="{E63C9A68-D183-482A-AE84-5EC5B1B03A21}"/>
          </ac:spMkLst>
        </pc:spChg>
        <pc:spChg chg="mod">
          <ac:chgData name="Sole Brito, Corina" userId="b002a9e7-ef27-4d42-be11-35f56e8d14e1" providerId="ADAL" clId="{E7B1B2AB-2DEA-45B0-890E-04C1F535BAED}" dt="2021-10-15T19:51:09.405" v="19" actId="26606"/>
          <ac:spMkLst>
            <pc:docMk/>
            <pc:sldMk cId="2304406287" sldId="294"/>
            <ac:spMk id="3" creationId="{443AB813-D771-4D0B-A98F-349306901A74}"/>
          </ac:spMkLst>
        </pc:spChg>
        <pc:spChg chg="add del">
          <ac:chgData name="Sole Brito, Corina" userId="b002a9e7-ef27-4d42-be11-35f56e8d14e1" providerId="ADAL" clId="{E7B1B2AB-2DEA-45B0-890E-04C1F535BAED}" dt="2021-10-15T19:40:56.727" v="12" actId="26606"/>
          <ac:spMkLst>
            <pc:docMk/>
            <pc:sldMk cId="2304406287" sldId="294"/>
            <ac:spMk id="7" creationId="{D009D6D5-DAC2-4A8B-A17A-E206B9012D09}"/>
          </ac:spMkLst>
        </pc:spChg>
        <pc:spChg chg="add del">
          <ac:chgData name="Sole Brito, Corina" userId="b002a9e7-ef27-4d42-be11-35f56e8d14e1" providerId="ADAL" clId="{E7B1B2AB-2DEA-45B0-890E-04C1F535BAED}" dt="2021-10-15T19:51:09.405" v="19" actId="26606"/>
          <ac:spMkLst>
            <pc:docMk/>
            <pc:sldMk cId="2304406287" sldId="294"/>
            <ac:spMk id="8" creationId="{46F7435D-E3DB-47B1-BA61-B00ACC83A9DE}"/>
          </ac:spMkLst>
        </pc:spChg>
        <pc:spChg chg="add del">
          <ac:chgData name="Sole Brito, Corina" userId="b002a9e7-ef27-4d42-be11-35f56e8d14e1" providerId="ADAL" clId="{E7B1B2AB-2DEA-45B0-890E-04C1F535BAED}" dt="2021-10-15T19:46:55.111" v="14" actId="26606"/>
          <ac:spMkLst>
            <pc:docMk/>
            <pc:sldMk cId="2304406287" sldId="294"/>
            <ac:spMk id="9" creationId="{F13C74B1-5B17-4795-BED0-7140497B445A}"/>
          </ac:spMkLst>
        </pc:spChg>
        <pc:spChg chg="add del">
          <ac:chgData name="Sole Brito, Corina" userId="b002a9e7-ef27-4d42-be11-35f56e8d14e1" providerId="ADAL" clId="{E7B1B2AB-2DEA-45B0-890E-04C1F535BAED}" dt="2021-10-15T19:39:58.709" v="4" actId="26606"/>
          <ac:spMkLst>
            <pc:docMk/>
            <pc:sldMk cId="2304406287" sldId="294"/>
            <ac:spMk id="10" creationId="{F13C74B1-5B17-4795-BED0-7140497B445A}"/>
          </ac:spMkLst>
        </pc:spChg>
        <pc:spChg chg="add del">
          <ac:chgData name="Sole Brito, Corina" userId="b002a9e7-ef27-4d42-be11-35f56e8d14e1" providerId="ADAL" clId="{E7B1B2AB-2DEA-45B0-890E-04C1F535BAED}" dt="2021-10-15T19:46:55.111" v="14" actId="26606"/>
          <ac:spMkLst>
            <pc:docMk/>
            <pc:sldMk cId="2304406287" sldId="294"/>
            <ac:spMk id="11" creationId="{D4974D33-8DC5-464E-8C6D-BE58F0669C17}"/>
          </ac:spMkLst>
        </pc:spChg>
        <pc:spChg chg="add del">
          <ac:chgData name="Sole Brito, Corina" userId="b002a9e7-ef27-4d42-be11-35f56e8d14e1" providerId="ADAL" clId="{E7B1B2AB-2DEA-45B0-890E-04C1F535BAED}" dt="2021-10-15T19:39:58.709" v="4" actId="26606"/>
          <ac:spMkLst>
            <pc:docMk/>
            <pc:sldMk cId="2304406287" sldId="294"/>
            <ac:spMk id="12" creationId="{D4974D33-8DC5-464E-8C6D-BE58F0669C17}"/>
          </ac:spMkLst>
        </pc:spChg>
        <pc:spChg chg="add del">
          <ac:chgData name="Sole Brito, Corina" userId="b002a9e7-ef27-4d42-be11-35f56e8d14e1" providerId="ADAL" clId="{E7B1B2AB-2DEA-45B0-890E-04C1F535BAED}" dt="2021-10-15T19:51:09.405" v="19" actId="26606"/>
          <ac:spMkLst>
            <pc:docMk/>
            <pc:sldMk cId="2304406287" sldId="294"/>
            <ac:spMk id="13" creationId="{F263A0B5-F8C4-4116-809F-78A768EA79A6}"/>
          </ac:spMkLst>
        </pc:spChg>
        <pc:picChg chg="mod">
          <ac:chgData name="Sole Brito, Corina" userId="b002a9e7-ef27-4d42-be11-35f56e8d14e1" providerId="ADAL" clId="{E7B1B2AB-2DEA-45B0-890E-04C1F535BAED}" dt="2021-10-15T19:51:09.405" v="19" actId="26606"/>
          <ac:picMkLst>
            <pc:docMk/>
            <pc:sldMk cId="2304406287" sldId="294"/>
            <ac:picMk id="5" creationId="{45C4DAC5-CDFD-48EC-9BDC-0CF31485345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353DA8-A4ED-A447-8EAA-8931547DB2EB}" type="datetimeFigureOut">
              <a:rPr lang="en-US" smtClean="0"/>
              <a:t>10/15/2021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5F6F9E-6CC7-D84A-BE71-3D7C02495A4C}" type="slidenum">
              <a:rPr lang="en-US" smtClean="0"/>
              <a:t>‹#›</a:t>
            </a:fld>
            <a:endParaRPr lang="en-US" dirty="0"/>
          </a:p>
        </p:txBody>
      </p:sp>
    </p:spTree>
    <p:extLst>
      <p:ext uri="{BB962C8B-B14F-4D97-AF65-F5344CB8AC3E}">
        <p14:creationId xmlns:p14="http://schemas.microsoft.com/office/powerpoint/2010/main" val="1961609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a:t>
            </a:fld>
            <a:endParaRPr lang="en-US" dirty="0"/>
          </a:p>
        </p:txBody>
      </p:sp>
    </p:spTree>
    <p:extLst>
      <p:ext uri="{BB962C8B-B14F-4D97-AF65-F5344CB8AC3E}">
        <p14:creationId xmlns:p14="http://schemas.microsoft.com/office/powerpoint/2010/main" val="2131557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Planners should consider adjusting patient numbers and providing any other demographic or geographic information specific to your community and design to exceed day-to-day capabilities that test and/or “break” the system. It is important that the number of radiologically exposed, or potentially exposed, patient volumes overwhelm area capabilities without being so extreme that they are unrealistic and cause participants to lose focus or focus on issues that do not contribute to functional planning. The </a:t>
            </a: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Facilitator should have license to adjust patient volumes during the exercise to move the exercise forward. </a:t>
            </a:r>
          </a:p>
          <a:p>
            <a:pPr marL="342900" marR="0" lvl="0" indent="-342900">
              <a:lnSpc>
                <a:spcPct val="115000"/>
              </a:lnSpc>
              <a:spcBef>
                <a:spcPts val="0"/>
              </a:spcBef>
              <a:spcAft>
                <a:spcPts val="10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Rural coalitions with few local hazards may elect to have the scenario occur in another jurisdiction where many individuals may flee from and seek evaluation and care in the rural coalition area. </a:t>
            </a:r>
          </a:p>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10</a:t>
            </a:fld>
            <a:endParaRPr lang="en-US" dirty="0"/>
          </a:p>
        </p:txBody>
      </p:sp>
    </p:spTree>
    <p:extLst>
      <p:ext uri="{BB962C8B-B14F-4D97-AF65-F5344CB8AC3E}">
        <p14:creationId xmlns:p14="http://schemas.microsoft.com/office/powerpoint/2010/main" val="3771177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11</a:t>
            </a:fld>
            <a:endParaRPr lang="en-US" dirty="0"/>
          </a:p>
        </p:txBody>
      </p:sp>
    </p:spTree>
    <p:extLst>
      <p:ext uri="{BB962C8B-B14F-4D97-AF65-F5344CB8AC3E}">
        <p14:creationId xmlns:p14="http://schemas.microsoft.com/office/powerpoint/2010/main" val="1017166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12</a:t>
            </a:fld>
            <a:endParaRPr lang="en-US" dirty="0"/>
          </a:p>
        </p:txBody>
      </p:sp>
    </p:spTree>
    <p:extLst>
      <p:ext uri="{BB962C8B-B14F-4D97-AF65-F5344CB8AC3E}">
        <p14:creationId xmlns:p14="http://schemas.microsoft.com/office/powerpoint/2010/main" val="3385477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13</a:t>
            </a:fld>
            <a:endParaRPr lang="en-US" dirty="0"/>
          </a:p>
        </p:txBody>
      </p:sp>
    </p:spTree>
    <p:extLst>
      <p:ext uri="{BB962C8B-B14F-4D97-AF65-F5344CB8AC3E}">
        <p14:creationId xmlns:p14="http://schemas.microsoft.com/office/powerpoint/2010/main" val="234912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Planners may change the incident, or the scope, as needed to fit local considerations. Scenarios should still follow the modular approach in this sample. </a:t>
            </a: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Planners should consider adjusting patient numbers and providing any other demographic or geographic information specific to your community and design to exceed day-to-day capabilities that test and/or “break” the system. It is important that the number of radiologically exposed, or potentially exposed, patient volumes overwhelm area capabilities without being so extreme that they are unrealistic and cause participants to lose focus or focus on issues that do not contribute to functional planning. The Facilitator should have license to adjust patient volumes during the exercise to move the exercise forward. </a:t>
            </a:r>
          </a:p>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Rural coalitions with few local hazards may elect to have the scenario occur in another jurisdiction where many individuals may flee from and seek evaluation and care in the rural coalition area. </a:t>
            </a:r>
          </a:p>
          <a:p>
            <a:pPr marL="342900" marR="0" lvl="0" indent="-342900">
              <a:lnSpc>
                <a:spcPct val="115000"/>
              </a:lnSpc>
              <a:spcBef>
                <a:spcPts val="0"/>
              </a:spcBef>
              <a:spcAft>
                <a:spcPts val="100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Planners should also be familiar with the radiation guidelines that are specific to their jurisdictional state or local radiation program.</a:t>
            </a:r>
          </a:p>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14</a:t>
            </a:fld>
            <a:endParaRPr lang="en-US" dirty="0"/>
          </a:p>
        </p:txBody>
      </p:sp>
    </p:spTree>
    <p:extLst>
      <p:ext uri="{BB962C8B-B14F-4D97-AF65-F5344CB8AC3E}">
        <p14:creationId xmlns:p14="http://schemas.microsoft.com/office/powerpoint/2010/main" val="1808988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en-US" sz="2000" dirty="0">
                <a:effectLst/>
                <a:latin typeface="Calibri" panose="020F0502020204030204" pitchFamily="34" charset="0"/>
                <a:ea typeface="Calibri" panose="020F0502020204030204" pitchFamily="34" charset="0"/>
                <a:cs typeface="Times New Roman" panose="02020603050405020304" pitchFamily="18" charset="0"/>
              </a:rPr>
              <a:t>Note: While specific numbers are not indicated, the patient load for this portion of the scenario should remain manageable so that it taxes a healthcare system but does not overwhelm it. Small/rural coalitions may adjust numbers depending on the appropriate scale for their facility size- and can select a different venue/location based on what is relevant locally).</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module focuses on the initial health care response to the incident </a:t>
            </a:r>
            <a:r>
              <a:rPr lang="en-US" sz="1200"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where radiation contamination is not recognized until patients are in the facility.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Exercise Planners can create sub modules, or adjust the scenario, if they prefer more detailed discussions regarding pre-hospital emergency operations activities, law enforcement/emergency responder responsibilities, or other non-medical efforts. </a:t>
            </a:r>
          </a:p>
          <a:p>
            <a:pPr marL="0" marR="0" lvl="0" indent="0" algn="l" defTabSz="914400" rtl="0" eaLnBrk="1" fontAlgn="auto" latinLnBrk="0" hangingPunct="1">
              <a:lnSpc>
                <a:spcPct val="115000"/>
              </a:lnSpc>
              <a:spcBef>
                <a:spcPts val="0"/>
              </a:spcBef>
              <a:spcAft>
                <a:spcPts val="0"/>
              </a:spcAft>
              <a:buClrTx/>
              <a:buSzTx/>
              <a:buFont typeface="Symbol" panose="05050102010706020507" pitchFamily="18" charset="2"/>
              <a:buNone/>
              <a:tabLst/>
              <a:defRPr/>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a:t>
            </a:r>
          </a:p>
        </p:txBody>
      </p:sp>
      <p:sp>
        <p:nvSpPr>
          <p:cNvPr id="4" name="Slide Number Placeholder 3"/>
          <p:cNvSpPr>
            <a:spLocks noGrp="1"/>
          </p:cNvSpPr>
          <p:nvPr>
            <p:ph type="sldNum" sz="quarter" idx="5"/>
          </p:nvPr>
        </p:nvSpPr>
        <p:spPr/>
        <p:txBody>
          <a:bodyPr/>
          <a:lstStyle/>
          <a:p>
            <a:fld id="{755F6F9E-6CC7-D84A-BE71-3D7C02495A4C}" type="slidenum">
              <a:rPr lang="en-US" smtClean="0"/>
              <a:t>15</a:t>
            </a:fld>
            <a:endParaRPr lang="en-US"/>
          </a:p>
        </p:txBody>
      </p:sp>
    </p:spTree>
    <p:extLst>
      <p:ext uri="{BB962C8B-B14F-4D97-AF65-F5344CB8AC3E}">
        <p14:creationId xmlns:p14="http://schemas.microsoft.com/office/powerpoint/2010/main" val="4190713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This section requires coalition partners to understand their current resources as informed by a gap analysis or risk assessment. The following should be considered when shaping this module:</a:t>
            </a:r>
          </a:p>
          <a:p>
            <a:pPr marL="742950" marR="0" lvl="1" indent="-285750">
              <a:lnSpc>
                <a:spcPct val="115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Who are the specialists able to provide radiological exposure care in your area?</a:t>
            </a:r>
          </a:p>
          <a:p>
            <a:pPr marL="742950" marR="0" lvl="1" indent="-285750">
              <a:lnSpc>
                <a:spcPct val="115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What other regional resources are available for care and clinical advice within your jurisdiction (e.g., radiology imaging centers, oncology/hematology facilities, academic research institutes, state/local agencies), how would they be accessed?</a:t>
            </a:r>
          </a:p>
        </p:txBody>
      </p:sp>
      <p:sp>
        <p:nvSpPr>
          <p:cNvPr id="4" name="Slide Number Placeholder 3"/>
          <p:cNvSpPr>
            <a:spLocks noGrp="1"/>
          </p:cNvSpPr>
          <p:nvPr>
            <p:ph type="sldNum" sz="quarter" idx="5"/>
          </p:nvPr>
        </p:nvSpPr>
        <p:spPr/>
        <p:txBody>
          <a:bodyPr/>
          <a:lstStyle/>
          <a:p>
            <a:fld id="{755F6F9E-6CC7-D84A-BE71-3D7C02495A4C}" type="slidenum">
              <a:rPr lang="en-US" smtClean="0"/>
              <a:t>16</a:t>
            </a:fld>
            <a:endParaRPr lang="en-US" dirty="0"/>
          </a:p>
        </p:txBody>
      </p:sp>
    </p:spTree>
    <p:extLst>
      <p:ext uri="{BB962C8B-B14F-4D97-AF65-F5344CB8AC3E}">
        <p14:creationId xmlns:p14="http://schemas.microsoft.com/office/powerpoint/2010/main" val="163424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fld id="{755F6F9E-6CC7-D84A-BE71-3D7C02495A4C}" type="slidenum">
              <a:rPr lang="en-US" smtClean="0"/>
              <a:t>17</a:t>
            </a:fld>
            <a:endParaRPr lang="en-US" dirty="0"/>
          </a:p>
        </p:txBody>
      </p:sp>
    </p:spTree>
    <p:extLst>
      <p:ext uri="{BB962C8B-B14F-4D97-AF65-F5344CB8AC3E}">
        <p14:creationId xmlns:p14="http://schemas.microsoft.com/office/powerpoint/2010/main" val="34297039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fld id="{755F6F9E-6CC7-D84A-BE71-3D7C02495A4C}" type="slidenum">
              <a:rPr lang="en-US" smtClean="0"/>
              <a:t>18</a:t>
            </a:fld>
            <a:endParaRPr lang="en-US" dirty="0"/>
          </a:p>
        </p:txBody>
      </p:sp>
    </p:spTree>
    <p:extLst>
      <p:ext uri="{BB962C8B-B14F-4D97-AF65-F5344CB8AC3E}">
        <p14:creationId xmlns:p14="http://schemas.microsoft.com/office/powerpoint/2010/main" val="1038341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Supply those who will report out with a note pad and pen/ pencil at the beginning of the exercise and assign a scribe for each report out team, preferably someone whose handwriting can be read.</a:t>
            </a:r>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19</a:t>
            </a:fld>
            <a:endParaRPr lang="en-US" dirty="0"/>
          </a:p>
        </p:txBody>
      </p:sp>
    </p:spTree>
    <p:extLst>
      <p:ext uri="{BB962C8B-B14F-4D97-AF65-F5344CB8AC3E}">
        <p14:creationId xmlns:p14="http://schemas.microsoft.com/office/powerpoint/2010/main" val="1194359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a:t>
            </a:fld>
            <a:endParaRPr lang="en-US" dirty="0"/>
          </a:p>
        </p:txBody>
      </p:sp>
    </p:spTree>
    <p:extLst>
      <p:ext uri="{BB962C8B-B14F-4D97-AF65-F5344CB8AC3E}">
        <p14:creationId xmlns:p14="http://schemas.microsoft.com/office/powerpoint/2010/main" val="242508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(Note: While specific patient load numbers have been indicated for this module, facilities should adjust numbers so that the focus is NOT on the surge or patient/resource movement, but more specifically on </a:t>
            </a:r>
            <a:r>
              <a:rPr lang="en-US" sz="1800" b="1" dirty="0">
                <a:effectLst/>
                <a:latin typeface="Calibri" panose="020F0502020204030204" pitchFamily="34" charset="0"/>
                <a:ea typeface="Times New Roman" panose="02020603050405020304" pitchFamily="18" charset="0"/>
              </a:rPr>
              <a:t>managing high numbers of worried well and evaluating patients for contamination/decontamination</a:t>
            </a:r>
            <a:r>
              <a:rPr lang="en-US" sz="1800" dirty="0">
                <a:effectLst/>
                <a:latin typeface="Calibri" panose="020F0502020204030204" pitchFamily="34" charset="0"/>
                <a:ea typeface="Times New Roman" panose="02020603050405020304" pitchFamily="18" charset="0"/>
              </a:rPr>
              <a:t>).</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This section requires coalition partners to have situational awareness about their current surge capacity protocol. The following should be considered when shaping this module:</a:t>
            </a:r>
          </a:p>
          <a:p>
            <a:pPr marL="742950" marR="0" lvl="1" indent="-285750">
              <a:lnSpc>
                <a:spcPct val="115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How would exposure, burn, injury referrals be prioritized, particularly across multiple facilities (e.g., by radiation exposure level and trauma combination injuries, more severely injured, or those with other trauma injuries)?</a:t>
            </a:r>
          </a:p>
          <a:p>
            <a:pPr marL="742950" marR="0" lvl="1" indent="-285750">
              <a:lnSpc>
                <a:spcPct val="115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Where are additional support services, resources, and staff coming from? </a:t>
            </a:r>
          </a:p>
          <a:p>
            <a:pPr marL="742950" marR="0" lvl="1" indent="-285750">
              <a:lnSpc>
                <a:spcPct val="115000"/>
              </a:lnSpc>
              <a:spcBef>
                <a:spcPts val="0"/>
              </a:spcBef>
              <a:spcAft>
                <a:spcPts val="10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Who is controlling risk communication messaging? </a:t>
            </a:r>
          </a:p>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20</a:t>
            </a:fld>
            <a:endParaRPr lang="en-US"/>
          </a:p>
        </p:txBody>
      </p:sp>
    </p:spTree>
    <p:extLst>
      <p:ext uri="{BB962C8B-B14F-4D97-AF65-F5344CB8AC3E}">
        <p14:creationId xmlns:p14="http://schemas.microsoft.com/office/powerpoint/2010/main" val="42820829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questions may need to be changed based on coalition resources. The key focus of this module is defining what activities occur where (e.g., does transfer coordination occur at the hospital [particularly if there are only one/few hospitals in the coalition], jurisdictional Emergency Operations Center [EOC], coalition physical or virtual coordination center, or receiving hospital).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Determine whether to add any at-risk populations to the patient mix, such as pediatric patients or those with access or functional needs.</a:t>
            </a:r>
          </a:p>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21</a:t>
            </a:fld>
            <a:endParaRPr lang="en-US" dirty="0"/>
          </a:p>
        </p:txBody>
      </p:sp>
    </p:spTree>
    <p:extLst>
      <p:ext uri="{BB962C8B-B14F-4D97-AF65-F5344CB8AC3E}">
        <p14:creationId xmlns:p14="http://schemas.microsoft.com/office/powerpoint/2010/main" val="1490880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22</a:t>
            </a:fld>
            <a:endParaRPr lang="en-US" dirty="0"/>
          </a:p>
        </p:txBody>
      </p:sp>
    </p:spTree>
    <p:extLst>
      <p:ext uri="{BB962C8B-B14F-4D97-AF65-F5344CB8AC3E}">
        <p14:creationId xmlns:p14="http://schemas.microsoft.com/office/powerpoint/2010/main" val="2364357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23</a:t>
            </a:fld>
            <a:endParaRPr lang="en-US" dirty="0"/>
          </a:p>
        </p:txBody>
      </p:sp>
    </p:spTree>
    <p:extLst>
      <p:ext uri="{BB962C8B-B14F-4D97-AF65-F5344CB8AC3E}">
        <p14:creationId xmlns:p14="http://schemas.microsoft.com/office/powerpoint/2010/main" val="2036053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Supply those who will report out with a note pad and pen/ pencil at the beginning of the exercise and assign a scribe for each report out team, preferably someone whose handwriting can be read.</a:t>
            </a:r>
            <a:endParaRPr lang="en-US" dirty="0"/>
          </a:p>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24</a:t>
            </a:fld>
            <a:endParaRPr lang="en-US" dirty="0"/>
          </a:p>
        </p:txBody>
      </p:sp>
    </p:spTree>
    <p:extLst>
      <p:ext uri="{BB962C8B-B14F-4D97-AF65-F5344CB8AC3E}">
        <p14:creationId xmlns:p14="http://schemas.microsoft.com/office/powerpoint/2010/main" val="472235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Times New Roman" panose="02020603050405020304" pitchFamily="18" charset="0"/>
              </a:rPr>
              <a:t>(Note: While specific patient load numbers have been indicated for this module, facilities should adjust numbers so that the focus is NOT on the surge or patient/resource movement, but more specifically on </a:t>
            </a:r>
            <a:r>
              <a:rPr lang="en-US" sz="1800" b="1" dirty="0">
                <a:effectLst/>
                <a:latin typeface="Calibri" panose="020F0502020204030204" pitchFamily="34" charset="0"/>
                <a:ea typeface="Times New Roman" panose="02020603050405020304" pitchFamily="18" charset="0"/>
              </a:rPr>
              <a:t>managing high numbers of worried well and evaluating patients for contamination/decontamination</a:t>
            </a:r>
            <a:r>
              <a:rPr lang="en-US" sz="1800" dirty="0">
                <a:effectLst/>
                <a:latin typeface="Calibri" panose="020F0502020204030204" pitchFamily="34" charset="0"/>
                <a:ea typeface="Times New Roman" panose="02020603050405020304" pitchFamily="18" charset="0"/>
              </a:rPr>
              <a:t>).</a:t>
            </a:r>
            <a:endParaRPr lang="en-US" sz="11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This section requires coalition partners to have situational awareness about their current surge capacity protocol. The following should be considered when shaping this module:</a:t>
            </a:r>
          </a:p>
          <a:p>
            <a:pPr marL="742950" marR="0" lvl="1" indent="-285750">
              <a:lnSpc>
                <a:spcPct val="115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How would exposure, burn, injury referrals be prioritized, particularly across multiple facilities (e.g., by radiation exposure level and trauma combination injuries, more severely injured, or those with other trauma injuries)?</a:t>
            </a:r>
          </a:p>
          <a:p>
            <a:pPr marL="742950" marR="0" lvl="1" indent="-285750">
              <a:lnSpc>
                <a:spcPct val="115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Where are additional support services, resources, and staff coming from? </a:t>
            </a:r>
          </a:p>
          <a:p>
            <a:pPr marL="742950" marR="0" lvl="1" indent="-285750">
              <a:lnSpc>
                <a:spcPct val="115000"/>
              </a:lnSpc>
              <a:spcBef>
                <a:spcPts val="0"/>
              </a:spcBef>
              <a:spcAft>
                <a:spcPts val="10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Times New Roman" panose="02020603050405020304" pitchFamily="18" charset="0"/>
              </a:rPr>
              <a:t>Who is controlling risk communication messaging? </a:t>
            </a:r>
          </a:p>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25</a:t>
            </a:fld>
            <a:endParaRPr lang="en-US"/>
          </a:p>
        </p:txBody>
      </p:sp>
    </p:spTree>
    <p:extLst>
      <p:ext uri="{BB962C8B-B14F-4D97-AF65-F5344CB8AC3E}">
        <p14:creationId xmlns:p14="http://schemas.microsoft.com/office/powerpoint/2010/main" val="34835238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26</a:t>
            </a:fld>
            <a:endParaRPr lang="en-US" dirty="0"/>
          </a:p>
        </p:txBody>
      </p:sp>
    </p:spTree>
    <p:extLst>
      <p:ext uri="{BB962C8B-B14F-4D97-AF65-F5344CB8AC3E}">
        <p14:creationId xmlns:p14="http://schemas.microsoft.com/office/powerpoint/2010/main" val="929690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27</a:t>
            </a:fld>
            <a:endParaRPr lang="en-US" dirty="0"/>
          </a:p>
        </p:txBody>
      </p:sp>
    </p:spTree>
    <p:extLst>
      <p:ext uri="{BB962C8B-B14F-4D97-AF65-F5344CB8AC3E}">
        <p14:creationId xmlns:p14="http://schemas.microsoft.com/office/powerpoint/2010/main" val="28486950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28</a:t>
            </a:fld>
            <a:endParaRPr lang="en-US" dirty="0"/>
          </a:p>
        </p:txBody>
      </p:sp>
    </p:spTree>
    <p:extLst>
      <p:ext uri="{BB962C8B-B14F-4D97-AF65-F5344CB8AC3E}">
        <p14:creationId xmlns:p14="http://schemas.microsoft.com/office/powerpoint/2010/main" val="25865908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Supply those who will report out with a note pad and pen/ pencil at the beginning of the exercise and assign a scribe for each report out team, preferably someone whose handwriting can be read.</a:t>
            </a:r>
            <a:endParaRPr lang="en-US" dirty="0"/>
          </a:p>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29</a:t>
            </a:fld>
            <a:endParaRPr lang="en-US" dirty="0"/>
          </a:p>
        </p:txBody>
      </p:sp>
    </p:spTree>
    <p:extLst>
      <p:ext uri="{BB962C8B-B14F-4D97-AF65-F5344CB8AC3E}">
        <p14:creationId xmlns:p14="http://schemas.microsoft.com/office/powerpoint/2010/main" val="1818725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3</a:t>
            </a:fld>
            <a:endParaRPr lang="en-US" dirty="0"/>
          </a:p>
        </p:txBody>
      </p:sp>
    </p:spTree>
    <p:extLst>
      <p:ext uri="{BB962C8B-B14F-4D97-AF65-F5344CB8AC3E}">
        <p14:creationId xmlns:p14="http://schemas.microsoft.com/office/powerpoint/2010/main" val="9725132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30</a:t>
            </a:fld>
            <a:endParaRPr lang="en-US" dirty="0"/>
          </a:p>
        </p:txBody>
      </p:sp>
    </p:spTree>
    <p:extLst>
      <p:ext uri="{BB962C8B-B14F-4D97-AF65-F5344CB8AC3E}">
        <p14:creationId xmlns:p14="http://schemas.microsoft.com/office/powerpoint/2010/main" val="5277195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31</a:t>
            </a:fld>
            <a:endParaRPr lang="en-US" dirty="0"/>
          </a:p>
        </p:txBody>
      </p:sp>
    </p:spTree>
    <p:extLst>
      <p:ext uri="{BB962C8B-B14F-4D97-AF65-F5344CB8AC3E}">
        <p14:creationId xmlns:p14="http://schemas.microsoft.com/office/powerpoint/2010/main" val="3450032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Exercise Planning Team can add additional next steps and the facilitator should recap the action steps discussed in the hotwash</a:t>
            </a:r>
          </a:p>
        </p:txBody>
      </p:sp>
      <p:sp>
        <p:nvSpPr>
          <p:cNvPr id="4" name="Slide Number Placeholder 3"/>
          <p:cNvSpPr>
            <a:spLocks noGrp="1"/>
          </p:cNvSpPr>
          <p:nvPr>
            <p:ph type="sldNum" sz="quarter" idx="5"/>
          </p:nvPr>
        </p:nvSpPr>
        <p:spPr/>
        <p:txBody>
          <a:bodyPr/>
          <a:lstStyle/>
          <a:p>
            <a:fld id="{755F6F9E-6CC7-D84A-BE71-3D7C02495A4C}" type="slidenum">
              <a:rPr lang="en-US" smtClean="0"/>
              <a:t>32</a:t>
            </a:fld>
            <a:endParaRPr lang="en-US" dirty="0"/>
          </a:p>
        </p:txBody>
      </p:sp>
    </p:spTree>
    <p:extLst>
      <p:ext uri="{BB962C8B-B14F-4D97-AF65-F5344CB8AC3E}">
        <p14:creationId xmlns:p14="http://schemas.microsoft.com/office/powerpoint/2010/main" val="3672786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Today’s event has two purposes. We will provide a brief overview of the HCC </a:t>
            </a:r>
            <a:r>
              <a:rPr lang="en-US" sz="1200" kern="1200" dirty="0">
                <a:solidFill>
                  <a:schemeClr val="dk1"/>
                </a:solidFill>
                <a:effectLst/>
                <a:latin typeface="+mn-lt"/>
                <a:ea typeface="+mn-ea"/>
                <a:cs typeface="+mn-cs"/>
              </a:rPr>
              <a:t>Radiation Emergency Surge Annex </a:t>
            </a:r>
            <a:r>
              <a:rPr lang="en-US" sz="1200" kern="1200" dirty="0">
                <a:solidFill>
                  <a:schemeClr val="tx1"/>
                </a:solidFill>
                <a:effectLst/>
                <a:latin typeface="+mn-lt"/>
                <a:ea typeface="+mn-ea"/>
                <a:cs typeface="+mn-cs"/>
              </a:rPr>
              <a:t>to ensure all players have a general understanding of its content. Then we will conduct a tabletop exercise (TTX). The TTX is composed of three modules consisting of an initial incident and then the subsequent aftermath. Players in this exercise will participate in the following exercise module elements: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Module 1 – Initial Recognition and Response</a:t>
            </a:r>
          </a:p>
          <a:p>
            <a:pPr lvl="0"/>
            <a:r>
              <a:rPr lang="en-US" sz="1200" kern="1200" dirty="0">
                <a:solidFill>
                  <a:schemeClr val="tx1"/>
                </a:solidFill>
                <a:effectLst/>
                <a:latin typeface="+mn-lt"/>
                <a:ea typeface="+mn-ea"/>
                <a:cs typeface="+mn-cs"/>
              </a:rPr>
              <a:t>Module 2 – </a:t>
            </a:r>
            <a:r>
              <a:rPr lang="en-US" dirty="0"/>
              <a:t>Community Coordination and Collaboration</a:t>
            </a:r>
          </a:p>
          <a:p>
            <a:pPr lvl="0"/>
            <a:r>
              <a:rPr lang="en-US" sz="1200" kern="1200" dirty="0">
                <a:solidFill>
                  <a:schemeClr val="tx1"/>
                </a:solidFill>
                <a:effectLst/>
                <a:latin typeface="+mn-lt"/>
                <a:ea typeface="+mn-ea"/>
                <a:cs typeface="+mn-cs"/>
              </a:rPr>
              <a:t>Module 3 – Ongoing Healthcare Coordination</a:t>
            </a:r>
          </a:p>
          <a:p>
            <a:r>
              <a:rPr lang="en-US" sz="1200" kern="1200" dirty="0">
                <a:solidFill>
                  <a:schemeClr val="tx1"/>
                </a:solidFill>
                <a:effectLst/>
                <a:latin typeface="+mn-lt"/>
                <a:ea typeface="+mn-ea"/>
                <a:cs typeface="+mn-cs"/>
              </a:rPr>
              <a:t> </a:t>
            </a:r>
          </a:p>
          <a:p>
            <a:r>
              <a:rPr lang="en-US" dirty="0">
                <a:effectLst/>
              </a:rPr>
              <a:t>Each module begins with a scenario update that summarizes the key events occurring within that time period. A series of questions following the scenario summary will guide the facilitated discussion of critical issues in each of the modules. Based on exercise priorities, time dedicated to each module will be managed by the facilitator. </a:t>
            </a:r>
          </a:p>
          <a:p>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Planning Note: </a:t>
            </a:r>
            <a:r>
              <a:rPr lang="en-US" sz="1200" kern="1200" dirty="0">
                <a:solidFill>
                  <a:schemeClr val="tx1"/>
                </a:solidFill>
                <a:effectLst/>
                <a:latin typeface="+mn-lt"/>
                <a:ea typeface="+mn-ea"/>
                <a:cs typeface="+mn-cs"/>
              </a:rPr>
              <a:t>Planners may change the event or the scope as needed to fit local considerations. Scenarios should still follow the modular approach in this sample. </a:t>
            </a:r>
          </a:p>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4</a:t>
            </a:fld>
            <a:endParaRPr lang="en-US" dirty="0"/>
          </a:p>
        </p:txBody>
      </p:sp>
    </p:spTree>
    <p:extLst>
      <p:ext uri="{BB962C8B-B14F-4D97-AF65-F5344CB8AC3E}">
        <p14:creationId xmlns:p14="http://schemas.microsoft.com/office/powerpoint/2010/main" val="201322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5</a:t>
            </a:fld>
            <a:endParaRPr lang="en-US" dirty="0"/>
          </a:p>
        </p:txBody>
      </p:sp>
    </p:spTree>
    <p:extLst>
      <p:ext uri="{BB962C8B-B14F-4D97-AF65-F5344CB8AC3E}">
        <p14:creationId xmlns:p14="http://schemas.microsoft.com/office/powerpoint/2010/main" val="2311009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6</a:t>
            </a:fld>
            <a:endParaRPr lang="en-US" dirty="0"/>
          </a:p>
        </p:txBody>
      </p:sp>
    </p:spTree>
    <p:extLst>
      <p:ext uri="{BB962C8B-B14F-4D97-AF65-F5344CB8AC3E}">
        <p14:creationId xmlns:p14="http://schemas.microsoft.com/office/powerpoint/2010/main" val="3836536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7</a:t>
            </a:fld>
            <a:endParaRPr lang="en-US" dirty="0"/>
          </a:p>
        </p:txBody>
      </p:sp>
    </p:spTree>
    <p:extLst>
      <p:ext uri="{BB962C8B-B14F-4D97-AF65-F5344CB8AC3E}">
        <p14:creationId xmlns:p14="http://schemas.microsoft.com/office/powerpoint/2010/main" val="814463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8</a:t>
            </a:fld>
            <a:endParaRPr lang="en-US" dirty="0"/>
          </a:p>
        </p:txBody>
      </p:sp>
    </p:spTree>
    <p:extLst>
      <p:ext uri="{BB962C8B-B14F-4D97-AF65-F5344CB8AC3E}">
        <p14:creationId xmlns:p14="http://schemas.microsoft.com/office/powerpoint/2010/main" val="1583024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9</a:t>
            </a:fld>
            <a:endParaRPr lang="en-US" dirty="0"/>
          </a:p>
        </p:txBody>
      </p:sp>
    </p:spTree>
    <p:extLst>
      <p:ext uri="{BB962C8B-B14F-4D97-AF65-F5344CB8AC3E}">
        <p14:creationId xmlns:p14="http://schemas.microsoft.com/office/powerpoint/2010/main" val="2972366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0C08D-0514-44D0-8338-F7F324563F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7E63BA-D53A-4BB9-8B3E-9B7D3429BD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914782-3F55-48FD-8354-D7608C8225FE}"/>
              </a:ext>
            </a:extLst>
          </p:cNvPr>
          <p:cNvSpPr>
            <a:spLocks noGrp="1"/>
          </p:cNvSpPr>
          <p:nvPr>
            <p:ph type="dt" sz="half" idx="10"/>
          </p:nvPr>
        </p:nvSpPr>
        <p:spPr/>
        <p:txBody>
          <a:bodyPr/>
          <a:lstStyle/>
          <a:p>
            <a:fld id="{68AFEDE7-18F6-4092-A8DF-084ABA6275BB}" type="datetimeFigureOut">
              <a:rPr lang="en-US" smtClean="0"/>
              <a:t>10/15/2021</a:t>
            </a:fld>
            <a:endParaRPr lang="en-US" dirty="0"/>
          </a:p>
        </p:txBody>
      </p:sp>
      <p:sp>
        <p:nvSpPr>
          <p:cNvPr id="5" name="Footer Placeholder 4">
            <a:extLst>
              <a:ext uri="{FF2B5EF4-FFF2-40B4-BE49-F238E27FC236}">
                <a16:creationId xmlns:a16="http://schemas.microsoft.com/office/drawing/2014/main" id="{62DD5CD0-71DB-464A-854F-5693BEA6B68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66F245-5311-45C8-991A-DCCD78813867}"/>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3967960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C21AE-A394-4615-BD6D-57A569E328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A0CAC3-27B3-4B62-9832-8448782299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5D17F4-C7AE-4626-9A3F-9C85087B17D9}"/>
              </a:ext>
            </a:extLst>
          </p:cNvPr>
          <p:cNvSpPr>
            <a:spLocks noGrp="1"/>
          </p:cNvSpPr>
          <p:nvPr>
            <p:ph type="dt" sz="half" idx="10"/>
          </p:nvPr>
        </p:nvSpPr>
        <p:spPr/>
        <p:txBody>
          <a:bodyPr/>
          <a:lstStyle/>
          <a:p>
            <a:fld id="{68AFEDE7-18F6-4092-A8DF-084ABA6275BB}" type="datetimeFigureOut">
              <a:rPr lang="en-US" smtClean="0"/>
              <a:t>10/15/2021</a:t>
            </a:fld>
            <a:endParaRPr lang="en-US" dirty="0"/>
          </a:p>
        </p:txBody>
      </p:sp>
      <p:sp>
        <p:nvSpPr>
          <p:cNvPr id="5" name="Footer Placeholder 4">
            <a:extLst>
              <a:ext uri="{FF2B5EF4-FFF2-40B4-BE49-F238E27FC236}">
                <a16:creationId xmlns:a16="http://schemas.microsoft.com/office/drawing/2014/main" id="{A4D0640F-504A-4F84-97FD-B03B71BF707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19D56D-2550-40CE-B681-DC4BE94820CE}"/>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1801906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9AA3D9-E01B-40F9-9A7D-4AE05FA9B2C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BE8C7A-4339-4C97-AD47-16A9EC98E8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C61455-1406-48B1-91F8-80E1AB88C647}"/>
              </a:ext>
            </a:extLst>
          </p:cNvPr>
          <p:cNvSpPr>
            <a:spLocks noGrp="1"/>
          </p:cNvSpPr>
          <p:nvPr>
            <p:ph type="dt" sz="half" idx="10"/>
          </p:nvPr>
        </p:nvSpPr>
        <p:spPr/>
        <p:txBody>
          <a:bodyPr/>
          <a:lstStyle/>
          <a:p>
            <a:fld id="{68AFEDE7-18F6-4092-A8DF-084ABA6275BB}" type="datetimeFigureOut">
              <a:rPr lang="en-US" smtClean="0"/>
              <a:t>10/15/2021</a:t>
            </a:fld>
            <a:endParaRPr lang="en-US" dirty="0"/>
          </a:p>
        </p:txBody>
      </p:sp>
      <p:sp>
        <p:nvSpPr>
          <p:cNvPr id="5" name="Footer Placeholder 4">
            <a:extLst>
              <a:ext uri="{FF2B5EF4-FFF2-40B4-BE49-F238E27FC236}">
                <a16:creationId xmlns:a16="http://schemas.microsoft.com/office/drawing/2014/main" id="{1B1F0738-7D3E-4097-A150-D5A60A989B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3EEE165-42D2-44FB-B88D-EA794CE97A20}"/>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4265777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1FE83-A200-433A-A6A3-CF61985FC5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0B8EEA-8F2B-41F9-B3B6-AAF4107728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F5F201-7EA2-432D-8A03-017DABBAC9DB}"/>
              </a:ext>
            </a:extLst>
          </p:cNvPr>
          <p:cNvSpPr>
            <a:spLocks noGrp="1"/>
          </p:cNvSpPr>
          <p:nvPr>
            <p:ph type="dt" sz="half" idx="10"/>
          </p:nvPr>
        </p:nvSpPr>
        <p:spPr/>
        <p:txBody>
          <a:bodyPr/>
          <a:lstStyle/>
          <a:p>
            <a:fld id="{68AFEDE7-18F6-4092-A8DF-084ABA6275BB}" type="datetimeFigureOut">
              <a:rPr lang="en-US" smtClean="0"/>
              <a:t>10/15/2021</a:t>
            </a:fld>
            <a:endParaRPr lang="en-US" dirty="0"/>
          </a:p>
        </p:txBody>
      </p:sp>
      <p:sp>
        <p:nvSpPr>
          <p:cNvPr id="5" name="Footer Placeholder 4">
            <a:extLst>
              <a:ext uri="{FF2B5EF4-FFF2-40B4-BE49-F238E27FC236}">
                <a16:creationId xmlns:a16="http://schemas.microsoft.com/office/drawing/2014/main" id="{080464E5-0906-4867-85CF-09F552D4AB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78D27A-3E91-4A4D-A35F-E0D21D73C93B}"/>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1781206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68AC2-D7E3-40C2-8435-E9FEB57B27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BBD232-BE1F-4C92-BD9A-93BDE8CCCC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196255-509A-4D5B-A18C-98C468305D57}"/>
              </a:ext>
            </a:extLst>
          </p:cNvPr>
          <p:cNvSpPr>
            <a:spLocks noGrp="1"/>
          </p:cNvSpPr>
          <p:nvPr>
            <p:ph type="dt" sz="half" idx="10"/>
          </p:nvPr>
        </p:nvSpPr>
        <p:spPr/>
        <p:txBody>
          <a:bodyPr/>
          <a:lstStyle/>
          <a:p>
            <a:fld id="{68AFEDE7-18F6-4092-A8DF-084ABA6275BB}" type="datetimeFigureOut">
              <a:rPr lang="en-US" smtClean="0"/>
              <a:t>10/15/2021</a:t>
            </a:fld>
            <a:endParaRPr lang="en-US" dirty="0"/>
          </a:p>
        </p:txBody>
      </p:sp>
      <p:sp>
        <p:nvSpPr>
          <p:cNvPr id="5" name="Footer Placeholder 4">
            <a:extLst>
              <a:ext uri="{FF2B5EF4-FFF2-40B4-BE49-F238E27FC236}">
                <a16:creationId xmlns:a16="http://schemas.microsoft.com/office/drawing/2014/main" id="{5064A3A4-2C17-4A0F-A296-026ABCD0B5E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553A0EA-F93A-4BF6-B515-36B5F16210C9}"/>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1066695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33DEC-9F91-42D1-9C89-0C6DFF27F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F9464C-6247-4FBD-B972-F4D2C87359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37B984-DE59-4B97-B52C-43E749119F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4B9858-260E-42ED-845D-BEAD0A4407C0}"/>
              </a:ext>
            </a:extLst>
          </p:cNvPr>
          <p:cNvSpPr>
            <a:spLocks noGrp="1"/>
          </p:cNvSpPr>
          <p:nvPr>
            <p:ph type="dt" sz="half" idx="10"/>
          </p:nvPr>
        </p:nvSpPr>
        <p:spPr/>
        <p:txBody>
          <a:bodyPr/>
          <a:lstStyle/>
          <a:p>
            <a:fld id="{68AFEDE7-18F6-4092-A8DF-084ABA6275BB}" type="datetimeFigureOut">
              <a:rPr lang="en-US" smtClean="0"/>
              <a:t>10/15/2021</a:t>
            </a:fld>
            <a:endParaRPr lang="en-US" dirty="0"/>
          </a:p>
        </p:txBody>
      </p:sp>
      <p:sp>
        <p:nvSpPr>
          <p:cNvPr id="6" name="Footer Placeholder 5">
            <a:extLst>
              <a:ext uri="{FF2B5EF4-FFF2-40B4-BE49-F238E27FC236}">
                <a16:creationId xmlns:a16="http://schemas.microsoft.com/office/drawing/2014/main" id="{B7508DD8-19F0-43F5-9B4A-7658488F6C7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D428B4A-8629-4FD9-9FFA-4AED675DFEB9}"/>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2554696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60484-A915-4CCB-BB2C-FF73B49D183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FC9DFA-45CE-40AA-9776-8CAB017048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93BC92-62FE-4DDB-A56F-1ADDEAF9A9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5D5C1F7-A0A4-41DF-B9AF-0A6482999D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77579C-14F5-480C-ADA7-E7AFE2CFDE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653270-FF13-40A8-BB49-6EC612942289}"/>
              </a:ext>
            </a:extLst>
          </p:cNvPr>
          <p:cNvSpPr>
            <a:spLocks noGrp="1"/>
          </p:cNvSpPr>
          <p:nvPr>
            <p:ph type="dt" sz="half" idx="10"/>
          </p:nvPr>
        </p:nvSpPr>
        <p:spPr/>
        <p:txBody>
          <a:bodyPr/>
          <a:lstStyle/>
          <a:p>
            <a:fld id="{68AFEDE7-18F6-4092-A8DF-084ABA6275BB}" type="datetimeFigureOut">
              <a:rPr lang="en-US" smtClean="0"/>
              <a:t>10/15/2021</a:t>
            </a:fld>
            <a:endParaRPr lang="en-US" dirty="0"/>
          </a:p>
        </p:txBody>
      </p:sp>
      <p:sp>
        <p:nvSpPr>
          <p:cNvPr id="8" name="Footer Placeholder 7">
            <a:extLst>
              <a:ext uri="{FF2B5EF4-FFF2-40B4-BE49-F238E27FC236}">
                <a16:creationId xmlns:a16="http://schemas.microsoft.com/office/drawing/2014/main" id="{24F44547-6843-477F-9CC0-BC3B74A6505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89DF838-AEA8-4075-97A1-E6F7727E5D65}"/>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1792163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CEBC0-27F8-43B7-B1E3-A3B71C3E0E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C94580-350C-437F-8F42-ED5720EAECDD}"/>
              </a:ext>
            </a:extLst>
          </p:cNvPr>
          <p:cNvSpPr>
            <a:spLocks noGrp="1"/>
          </p:cNvSpPr>
          <p:nvPr>
            <p:ph type="dt" sz="half" idx="10"/>
          </p:nvPr>
        </p:nvSpPr>
        <p:spPr/>
        <p:txBody>
          <a:bodyPr/>
          <a:lstStyle/>
          <a:p>
            <a:fld id="{68AFEDE7-18F6-4092-A8DF-084ABA6275BB}" type="datetimeFigureOut">
              <a:rPr lang="en-US" smtClean="0"/>
              <a:t>10/15/2021</a:t>
            </a:fld>
            <a:endParaRPr lang="en-US" dirty="0"/>
          </a:p>
        </p:txBody>
      </p:sp>
      <p:sp>
        <p:nvSpPr>
          <p:cNvPr id="4" name="Footer Placeholder 3">
            <a:extLst>
              <a:ext uri="{FF2B5EF4-FFF2-40B4-BE49-F238E27FC236}">
                <a16:creationId xmlns:a16="http://schemas.microsoft.com/office/drawing/2014/main" id="{4DB5DA20-A2A2-4C57-92B4-5718E47AE0A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27CA866-E964-4EBB-88B7-9AC143FD9584}"/>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931886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FFE677-4F7E-4E07-9C7B-C175DFC3F0AD}"/>
              </a:ext>
            </a:extLst>
          </p:cNvPr>
          <p:cNvSpPr>
            <a:spLocks noGrp="1"/>
          </p:cNvSpPr>
          <p:nvPr>
            <p:ph type="dt" sz="half" idx="10"/>
          </p:nvPr>
        </p:nvSpPr>
        <p:spPr/>
        <p:txBody>
          <a:bodyPr/>
          <a:lstStyle/>
          <a:p>
            <a:fld id="{68AFEDE7-18F6-4092-A8DF-084ABA6275BB}" type="datetimeFigureOut">
              <a:rPr lang="en-US" smtClean="0"/>
              <a:t>10/15/2021</a:t>
            </a:fld>
            <a:endParaRPr lang="en-US" dirty="0"/>
          </a:p>
        </p:txBody>
      </p:sp>
      <p:sp>
        <p:nvSpPr>
          <p:cNvPr id="3" name="Footer Placeholder 2">
            <a:extLst>
              <a:ext uri="{FF2B5EF4-FFF2-40B4-BE49-F238E27FC236}">
                <a16:creationId xmlns:a16="http://schemas.microsoft.com/office/drawing/2014/main" id="{60240782-5EBB-430D-8551-C7F36EDA673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7746484-13D5-4FEC-8B16-B40217F46449}"/>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865886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003F8-A5A2-4710-946A-30C87001A1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DFE37B6-7E3D-4FF1-98A0-51D2AA3D51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74D288-540B-4EE7-AB42-9F7BD3C150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B66706-6D1F-4DA6-8024-A927AE3829A6}"/>
              </a:ext>
            </a:extLst>
          </p:cNvPr>
          <p:cNvSpPr>
            <a:spLocks noGrp="1"/>
          </p:cNvSpPr>
          <p:nvPr>
            <p:ph type="dt" sz="half" idx="10"/>
          </p:nvPr>
        </p:nvSpPr>
        <p:spPr/>
        <p:txBody>
          <a:bodyPr/>
          <a:lstStyle/>
          <a:p>
            <a:fld id="{68AFEDE7-18F6-4092-A8DF-084ABA6275BB}" type="datetimeFigureOut">
              <a:rPr lang="en-US" smtClean="0"/>
              <a:t>10/15/2021</a:t>
            </a:fld>
            <a:endParaRPr lang="en-US" dirty="0"/>
          </a:p>
        </p:txBody>
      </p:sp>
      <p:sp>
        <p:nvSpPr>
          <p:cNvPr id="6" name="Footer Placeholder 5">
            <a:extLst>
              <a:ext uri="{FF2B5EF4-FFF2-40B4-BE49-F238E27FC236}">
                <a16:creationId xmlns:a16="http://schemas.microsoft.com/office/drawing/2014/main" id="{74DA828B-7656-4B87-8280-94A2628CAB7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F813319-4DE1-44E3-8A69-FA8B0BF92BA9}"/>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4157486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539DA-1EB4-45D1-ACFB-950F469CB6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75615D-9882-4889-AA7A-CA4D65B66C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86EBD38-4E77-4AF3-8A7E-BD031149D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102120-2434-4063-B872-F77283B2E5FB}"/>
              </a:ext>
            </a:extLst>
          </p:cNvPr>
          <p:cNvSpPr>
            <a:spLocks noGrp="1"/>
          </p:cNvSpPr>
          <p:nvPr>
            <p:ph type="dt" sz="half" idx="10"/>
          </p:nvPr>
        </p:nvSpPr>
        <p:spPr/>
        <p:txBody>
          <a:bodyPr/>
          <a:lstStyle/>
          <a:p>
            <a:fld id="{68AFEDE7-18F6-4092-A8DF-084ABA6275BB}" type="datetimeFigureOut">
              <a:rPr lang="en-US" smtClean="0"/>
              <a:t>10/15/2021</a:t>
            </a:fld>
            <a:endParaRPr lang="en-US" dirty="0"/>
          </a:p>
        </p:txBody>
      </p:sp>
      <p:sp>
        <p:nvSpPr>
          <p:cNvPr id="6" name="Footer Placeholder 5">
            <a:extLst>
              <a:ext uri="{FF2B5EF4-FFF2-40B4-BE49-F238E27FC236}">
                <a16:creationId xmlns:a16="http://schemas.microsoft.com/office/drawing/2014/main" id="{72B717C3-855C-4304-8B1B-808B6C44F63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6A3A7F-BEFE-4BA0-845C-4243942BD204}"/>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2500080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3A78FB-D0B0-41A8-BA73-A385592372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1CB2F1-A40C-4A77-BB43-A05AE27D17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EFEBF2-86C3-42ED-A182-B1F886D34C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AFEDE7-18F6-4092-A8DF-084ABA6275BB}" type="datetimeFigureOut">
              <a:rPr lang="en-US" smtClean="0"/>
              <a:t>10/15/2021</a:t>
            </a:fld>
            <a:endParaRPr lang="en-US" dirty="0"/>
          </a:p>
        </p:txBody>
      </p:sp>
      <p:sp>
        <p:nvSpPr>
          <p:cNvPr id="5" name="Footer Placeholder 4">
            <a:extLst>
              <a:ext uri="{FF2B5EF4-FFF2-40B4-BE49-F238E27FC236}">
                <a16:creationId xmlns:a16="http://schemas.microsoft.com/office/drawing/2014/main" id="{D43EACC5-A8D5-4B10-BE16-5B7E90B4B5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218C3AD-4E53-422E-B839-34629DCFEA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1CFAF6-A336-47BB-AD4B-732FE1522060}" type="slidenum">
              <a:rPr lang="en-US" smtClean="0"/>
              <a:t>‹#›</a:t>
            </a:fld>
            <a:endParaRPr lang="en-US" dirty="0"/>
          </a:p>
        </p:txBody>
      </p:sp>
    </p:spTree>
    <p:extLst>
      <p:ext uri="{BB962C8B-B14F-4D97-AF65-F5344CB8AC3E}">
        <p14:creationId xmlns:p14="http://schemas.microsoft.com/office/powerpoint/2010/main" val="3245162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FEC2E-261C-41BA-8828-466721F1F5EA}"/>
              </a:ext>
            </a:extLst>
          </p:cNvPr>
          <p:cNvSpPr>
            <a:spLocks noGrp="1"/>
          </p:cNvSpPr>
          <p:nvPr>
            <p:ph type="ctrTitle"/>
          </p:nvPr>
        </p:nvSpPr>
        <p:spPr>
          <a:xfrm>
            <a:off x="7464614" y="1783959"/>
            <a:ext cx="4087306" cy="2889114"/>
          </a:xfrm>
        </p:spPr>
        <p:txBody>
          <a:bodyPr vert="horz" lIns="91440" tIns="45720" rIns="91440" bIns="45720" rtlCol="0" anchor="b">
            <a:normAutofit/>
          </a:bodyPr>
          <a:lstStyle/>
          <a:p>
            <a:pPr algn="l"/>
            <a:r>
              <a:rPr lang="en-US" sz="4200" dirty="0"/>
              <a:t>Radiation Emergency Surge Annex</a:t>
            </a:r>
            <a:br>
              <a:rPr lang="en-US" sz="4200" dirty="0"/>
            </a:br>
            <a:r>
              <a:rPr lang="en-US" sz="4200" dirty="0"/>
              <a:t>Tabletop Exercise</a:t>
            </a:r>
          </a:p>
        </p:txBody>
      </p:sp>
      <p:sp>
        <p:nvSpPr>
          <p:cNvPr id="3" name="Subtitle 2">
            <a:extLst>
              <a:ext uri="{FF2B5EF4-FFF2-40B4-BE49-F238E27FC236}">
                <a16:creationId xmlns:a16="http://schemas.microsoft.com/office/drawing/2014/main" id="{EFE5997C-E8FE-4028-A133-39A3A786261F}"/>
              </a:ext>
            </a:extLst>
          </p:cNvPr>
          <p:cNvSpPr>
            <a:spLocks noGrp="1"/>
          </p:cNvSpPr>
          <p:nvPr>
            <p:ph type="subTitle" idx="1"/>
          </p:nvPr>
        </p:nvSpPr>
        <p:spPr>
          <a:xfrm>
            <a:off x="7464612" y="4750893"/>
            <a:ext cx="4087305" cy="1147863"/>
          </a:xfrm>
        </p:spPr>
        <p:txBody>
          <a:bodyPr vert="horz" lIns="91440" tIns="45720" rIns="91440" bIns="45720" rtlCol="0" anchor="t">
            <a:normAutofit/>
          </a:bodyPr>
          <a:lstStyle/>
          <a:p>
            <a:pPr algn="l"/>
            <a:r>
              <a:rPr lang="en-US" sz="2000" dirty="0"/>
              <a:t>Coalition Name</a:t>
            </a:r>
          </a:p>
          <a:p>
            <a:pPr algn="l"/>
            <a:r>
              <a:rPr lang="en-US" sz="2000" dirty="0"/>
              <a:t>Date</a:t>
            </a:r>
          </a:p>
        </p:txBody>
      </p:sp>
      <p:sp>
        <p:nvSpPr>
          <p:cNvPr id="68" name="Freeform: Shape 67">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Text, whiteboard&#10;&#10;Description automatically generated">
            <a:extLst>
              <a:ext uri="{FF2B5EF4-FFF2-40B4-BE49-F238E27FC236}">
                <a16:creationId xmlns:a16="http://schemas.microsoft.com/office/drawing/2014/main" id="{0E738455-3233-4584-B005-26098DB67986}"/>
              </a:ext>
            </a:extLst>
          </p:cNvPr>
          <p:cNvPicPr>
            <a:picLocks noChangeAspect="1"/>
          </p:cNvPicPr>
          <p:nvPr/>
        </p:nvPicPr>
        <p:blipFill rotWithShape="1">
          <a:blip r:embed="rId3">
            <a:extLst>
              <a:ext uri="{28A0092B-C50C-407E-A947-70E740481C1C}">
                <a14:useLocalDpi xmlns:a14="http://schemas.microsoft.com/office/drawing/2010/main" val="0"/>
              </a:ext>
            </a:extLst>
          </a:blip>
          <a:srcRect l="28336" r="3253"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pic>
        <p:nvPicPr>
          <p:cNvPr id="7" name="Picture 6" descr="A picture containing clock, drawing&#10;&#10;Description automatically generated">
            <a:extLst>
              <a:ext uri="{FF2B5EF4-FFF2-40B4-BE49-F238E27FC236}">
                <a16:creationId xmlns:a16="http://schemas.microsoft.com/office/drawing/2014/main" id="{5518DA54-614F-444E-A127-544A6B8684A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105923" y="5694075"/>
            <a:ext cx="917201" cy="1006373"/>
          </a:xfrm>
          <a:prstGeom prst="rect">
            <a:avLst/>
          </a:prstGeom>
        </p:spPr>
      </p:pic>
      <p:sp>
        <p:nvSpPr>
          <p:cNvPr id="13" name="Subtitle 2">
            <a:extLst>
              <a:ext uri="{FF2B5EF4-FFF2-40B4-BE49-F238E27FC236}">
                <a16:creationId xmlns:a16="http://schemas.microsoft.com/office/drawing/2014/main" id="{D934B5F8-4AD5-4401-9691-0F015F0B2252}"/>
              </a:ext>
            </a:extLst>
          </p:cNvPr>
          <p:cNvSpPr txBox="1">
            <a:spLocks/>
          </p:cNvSpPr>
          <p:nvPr/>
        </p:nvSpPr>
        <p:spPr>
          <a:xfrm>
            <a:off x="9043663" y="6335839"/>
            <a:ext cx="2108886" cy="40439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t>Template provided by:</a:t>
            </a:r>
          </a:p>
        </p:txBody>
      </p:sp>
    </p:spTree>
    <p:extLst>
      <p:ext uri="{BB962C8B-B14F-4D97-AF65-F5344CB8AC3E}">
        <p14:creationId xmlns:p14="http://schemas.microsoft.com/office/powerpoint/2010/main" val="259427787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65D90-37A2-42EE-A1B7-445718A1BA77}"/>
              </a:ext>
            </a:extLst>
          </p:cNvPr>
          <p:cNvSpPr>
            <a:spLocks noGrp="1"/>
          </p:cNvSpPr>
          <p:nvPr>
            <p:ph type="title"/>
          </p:nvPr>
        </p:nvSpPr>
        <p:spPr/>
        <p:txBody>
          <a:bodyPr/>
          <a:lstStyle/>
          <a:p>
            <a:r>
              <a:rPr lang="en-US" dirty="0"/>
              <a:t>Exercise Scope</a:t>
            </a:r>
          </a:p>
        </p:txBody>
      </p:sp>
      <p:sp>
        <p:nvSpPr>
          <p:cNvPr id="3" name="Content Placeholder 2">
            <a:extLst>
              <a:ext uri="{FF2B5EF4-FFF2-40B4-BE49-F238E27FC236}">
                <a16:creationId xmlns:a16="http://schemas.microsoft.com/office/drawing/2014/main" id="{6B4579F0-8EFF-4250-B1BA-A12E7E244CF6}"/>
              </a:ext>
            </a:extLst>
          </p:cNvPr>
          <p:cNvSpPr>
            <a:spLocks noGrp="1"/>
          </p:cNvSpPr>
          <p:nvPr>
            <p:ph idx="1"/>
          </p:nvPr>
        </p:nvSpPr>
        <p:spPr/>
        <p:txBody>
          <a:bodyPr>
            <a:normAutofit fontScale="92500"/>
          </a:bodyPr>
          <a:lstStyle/>
          <a:p>
            <a:r>
              <a:rPr lang="en-US" dirty="0"/>
              <a:t>This TTX is an interactive, discussion-based exercise focusing on impacts to healthcare coalitions (HCCs) and healthcare facilities caused by the intentional release of a radiological dispersal device (RDD) resulting in a surge of confirmed and potentially exposed radiological patients.</a:t>
            </a:r>
          </a:p>
          <a:p>
            <a:r>
              <a:rPr lang="en-US" dirty="0"/>
              <a:t>The scenario portrays a “dirty bomb” incident, and its aftermath, where people who may not need medical treatment but fear they have been exposed (i.e., “worried well”) may overwhelm a health system. </a:t>
            </a:r>
          </a:p>
          <a:p>
            <a:r>
              <a:rPr lang="en-US" dirty="0"/>
              <a:t>The emphasis is on radiation exposure, the need to assess patients for contamination/decontamination, injuries, and working with public health and emergency managers. </a:t>
            </a:r>
          </a:p>
          <a:p>
            <a:endParaRPr lang="en-US" dirty="0"/>
          </a:p>
        </p:txBody>
      </p:sp>
    </p:spTree>
    <p:extLst>
      <p:ext uri="{BB962C8B-B14F-4D97-AF65-F5344CB8AC3E}">
        <p14:creationId xmlns:p14="http://schemas.microsoft.com/office/powerpoint/2010/main" val="3525323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24531-3A4C-4B3A-977B-21615C7D6715}"/>
              </a:ext>
            </a:extLst>
          </p:cNvPr>
          <p:cNvSpPr>
            <a:spLocks noGrp="1"/>
          </p:cNvSpPr>
          <p:nvPr>
            <p:ph type="title"/>
          </p:nvPr>
        </p:nvSpPr>
        <p:spPr/>
        <p:txBody>
          <a:bodyPr/>
          <a:lstStyle/>
          <a:p>
            <a:r>
              <a:rPr lang="en-US" dirty="0"/>
              <a:t>HPP Program Capabilities Tested</a:t>
            </a:r>
          </a:p>
        </p:txBody>
      </p:sp>
      <p:sp>
        <p:nvSpPr>
          <p:cNvPr id="3" name="Content Placeholder 2">
            <a:extLst>
              <a:ext uri="{FF2B5EF4-FFF2-40B4-BE49-F238E27FC236}">
                <a16:creationId xmlns:a16="http://schemas.microsoft.com/office/drawing/2014/main" id="{A758B933-0FB3-4F36-9014-4D75CAEAE082}"/>
              </a:ext>
            </a:extLst>
          </p:cNvPr>
          <p:cNvSpPr>
            <a:spLocks noGrp="1"/>
          </p:cNvSpPr>
          <p:nvPr>
            <p:ph idx="1"/>
          </p:nvPr>
        </p:nvSpPr>
        <p:spPr>
          <a:xfrm>
            <a:off x="642848" y="1495425"/>
            <a:ext cx="8018552" cy="4997450"/>
          </a:xfrm>
        </p:spPr>
        <p:txBody>
          <a:bodyPr>
            <a:normAutofit/>
          </a:bodyPr>
          <a:lstStyle/>
          <a:p>
            <a:r>
              <a:rPr lang="en-US" sz="2300" b="1" dirty="0"/>
              <a:t>Capability 2: Healthcare and Medical Response Coordination</a:t>
            </a:r>
          </a:p>
          <a:p>
            <a:pPr lvl="1"/>
            <a:r>
              <a:rPr lang="en-US" sz="2000" b="1" i="1" dirty="0"/>
              <a:t>Objective 1:</a:t>
            </a:r>
            <a:r>
              <a:rPr lang="en-US" sz="2000" dirty="0"/>
              <a:t> Develop and Coordinate Health Care Organization and Health Care Coalition Response Plans</a:t>
            </a:r>
          </a:p>
          <a:p>
            <a:pPr lvl="1"/>
            <a:r>
              <a:rPr lang="en-US" sz="2000" b="1" i="1" dirty="0"/>
              <a:t>Objective 3:</a:t>
            </a:r>
            <a:r>
              <a:rPr lang="en-US" sz="2000" dirty="0"/>
              <a:t> Coordinate Response Strategy, Resources, and Communications</a:t>
            </a:r>
          </a:p>
          <a:p>
            <a:r>
              <a:rPr lang="en-US" sz="2300" b="1" dirty="0"/>
              <a:t>Capability 3: Continuity of Healthcare Service Delivery</a:t>
            </a:r>
          </a:p>
          <a:p>
            <a:pPr lvl="1"/>
            <a:r>
              <a:rPr lang="en-US" sz="2000" b="1" i="1" dirty="0"/>
              <a:t>Objective 3: </a:t>
            </a:r>
            <a:r>
              <a:rPr lang="en-US" sz="2000" dirty="0"/>
              <a:t>Maintain Access to Non-Personnel Resources during an Emergency</a:t>
            </a:r>
          </a:p>
          <a:p>
            <a:pPr lvl="1"/>
            <a:r>
              <a:rPr lang="en-US" sz="2000" b="1" i="1" dirty="0"/>
              <a:t>Objective 5: </a:t>
            </a:r>
            <a:r>
              <a:rPr lang="en-US" sz="2000" dirty="0"/>
              <a:t>Protect Responders’ Safety and Health</a:t>
            </a:r>
          </a:p>
          <a:p>
            <a:pPr lvl="1"/>
            <a:r>
              <a:rPr lang="en-US" sz="2000" b="1" i="1" dirty="0"/>
              <a:t>Objective 6: </a:t>
            </a:r>
            <a:r>
              <a:rPr lang="en-US" sz="2000" dirty="0"/>
              <a:t>Plan for and Coordinate Health Care Evacuations and Relocation</a:t>
            </a:r>
          </a:p>
          <a:p>
            <a:r>
              <a:rPr lang="en-US" sz="2300" b="1" dirty="0">
                <a:effectLst/>
                <a:latin typeface="Calibri" panose="020F0502020204030204" pitchFamily="34" charset="0"/>
                <a:ea typeface="Times New Roman" panose="02020603050405020304" pitchFamily="18" charset="0"/>
                <a:cs typeface="Times New Roman" panose="02020603050405020304" pitchFamily="18" charset="0"/>
              </a:rPr>
              <a:t>Capability 4: Medical Surge</a:t>
            </a:r>
          </a:p>
          <a:p>
            <a:pPr lvl="1"/>
            <a:r>
              <a:rPr lang="en-US" sz="2000" b="1" i="1" dirty="0">
                <a:effectLst/>
                <a:latin typeface="Calibri" panose="020F0502020204030204" pitchFamily="34" charset="0"/>
                <a:ea typeface="Times New Roman" panose="02020603050405020304" pitchFamily="18" charset="0"/>
                <a:cs typeface="Times New Roman" panose="02020603050405020304" pitchFamily="18" charset="0"/>
              </a:rPr>
              <a:t>Objective 1:</a:t>
            </a:r>
            <a:r>
              <a:rPr lang="en-US"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Plan for a Medical Surge</a:t>
            </a:r>
          </a:p>
          <a:p>
            <a:pPr lvl="1"/>
            <a:r>
              <a:rPr lang="en-US" sz="2000" b="1" i="1" dirty="0">
                <a:effectLst/>
                <a:latin typeface="Calibri" panose="020F0502020204030204" pitchFamily="34" charset="0"/>
                <a:ea typeface="Times New Roman" panose="02020603050405020304" pitchFamily="18" charset="0"/>
                <a:cs typeface="Times New Roman" panose="02020603050405020304" pitchFamily="18" charset="0"/>
              </a:rPr>
              <a:t>Objective 2:</a:t>
            </a:r>
            <a:r>
              <a:rPr lang="en-US"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2000" dirty="0">
                <a:effectLst/>
                <a:latin typeface="Calibri" panose="020F0502020204030204" pitchFamily="34" charset="0"/>
                <a:ea typeface="Times New Roman" panose="02020603050405020304" pitchFamily="18" charset="0"/>
                <a:cs typeface="Times New Roman" panose="02020603050405020304" pitchFamily="18" charset="0"/>
              </a:rPr>
              <a:t>Respond to a Medical Surge</a:t>
            </a:r>
          </a:p>
          <a:p>
            <a:pPr lvl="1"/>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2400" dirty="0"/>
          </a:p>
        </p:txBody>
      </p:sp>
      <p:sp>
        <p:nvSpPr>
          <p:cNvPr id="4" name="TextBox 3">
            <a:extLst>
              <a:ext uri="{FF2B5EF4-FFF2-40B4-BE49-F238E27FC236}">
                <a16:creationId xmlns:a16="http://schemas.microsoft.com/office/drawing/2014/main" id="{C5FA425E-261C-3144-B623-B0E2C056E7BF}"/>
              </a:ext>
            </a:extLst>
          </p:cNvPr>
          <p:cNvSpPr txBox="1"/>
          <p:nvPr/>
        </p:nvSpPr>
        <p:spPr>
          <a:xfrm>
            <a:off x="8811490" y="1263535"/>
            <a:ext cx="3225338" cy="2985433"/>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Add or change based on exercise planning at the HCC level. Adjust width of main text box.</a:t>
            </a:r>
          </a:p>
          <a:p>
            <a:pPr algn="ctr"/>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1185930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BC809-BD48-4755-A76A-8480695F45A4}"/>
              </a:ext>
            </a:extLst>
          </p:cNvPr>
          <p:cNvSpPr>
            <a:spLocks noGrp="1"/>
          </p:cNvSpPr>
          <p:nvPr>
            <p:ph type="title"/>
          </p:nvPr>
        </p:nvSpPr>
        <p:spPr/>
        <p:txBody>
          <a:bodyPr/>
          <a:lstStyle/>
          <a:p>
            <a:r>
              <a:rPr lang="en-US" dirty="0"/>
              <a:t>Exercise Objectives</a:t>
            </a:r>
          </a:p>
        </p:txBody>
      </p:sp>
      <p:sp>
        <p:nvSpPr>
          <p:cNvPr id="3" name="Content Placeholder 2">
            <a:extLst>
              <a:ext uri="{FF2B5EF4-FFF2-40B4-BE49-F238E27FC236}">
                <a16:creationId xmlns:a16="http://schemas.microsoft.com/office/drawing/2014/main" id="{F45EE048-0A4B-4C94-A7F6-FD5E9057569F}"/>
              </a:ext>
            </a:extLst>
          </p:cNvPr>
          <p:cNvSpPr>
            <a:spLocks noGrp="1"/>
          </p:cNvSpPr>
          <p:nvPr>
            <p:ph idx="1"/>
          </p:nvPr>
        </p:nvSpPr>
        <p:spPr>
          <a:xfrm>
            <a:off x="838200" y="1825625"/>
            <a:ext cx="7807036" cy="4351338"/>
          </a:xfrm>
        </p:spPr>
        <p:txBody>
          <a:bodyPr>
            <a:normAutofit fontScale="92500" lnSpcReduction="10000"/>
          </a:bodyPr>
          <a:lstStyle/>
          <a:p>
            <a:pPr marL="342900" marR="0" lvl="0" indent="-342900">
              <a:spcBef>
                <a:spcPts val="0"/>
              </a:spcBef>
              <a:spcAft>
                <a:spcPts val="600"/>
              </a:spcAft>
              <a:buFont typeface="+mj-lt"/>
              <a:buAutoNum type="arabicPeriod"/>
              <a:tabLst>
                <a:tab pos="457200" algn="l"/>
              </a:tabLst>
            </a:pPr>
            <a:r>
              <a:rPr lang="en-US" dirty="0">
                <a:effectLst/>
                <a:latin typeface="Calibri" panose="020F0502020204030204" pitchFamily="34" charset="0"/>
                <a:ea typeface="Times New Roman" panose="02020603050405020304" pitchFamily="18" charset="0"/>
                <a:cs typeface="Times New Roman" panose="02020603050405020304" pitchFamily="18" charset="0"/>
              </a:rPr>
              <a:t>Review existing radiation emergency care assets and identify gaps that may occur during a radiological mass casualty incident.</a:t>
            </a:r>
          </a:p>
          <a:p>
            <a:pPr marL="342900" marR="0" lvl="0" indent="-342900">
              <a:spcBef>
                <a:spcPts val="0"/>
              </a:spcBef>
              <a:spcAft>
                <a:spcPts val="600"/>
              </a:spcAft>
              <a:buFont typeface="+mj-lt"/>
              <a:buAutoNum type="arabicPeriod"/>
              <a:tabLst>
                <a:tab pos="457200" algn="l"/>
              </a:tabLst>
            </a:pPr>
            <a:r>
              <a:rPr lang="en-US" dirty="0">
                <a:effectLst/>
                <a:latin typeface="Calibri" panose="020F0502020204030204" pitchFamily="34" charset="0"/>
                <a:ea typeface="Times New Roman" panose="02020603050405020304" pitchFamily="18" charset="0"/>
                <a:cs typeface="Times New Roman" panose="02020603050405020304" pitchFamily="18" charset="0"/>
              </a:rPr>
              <a:t>Review agency/facility role during a radiological emergency incident.</a:t>
            </a:r>
          </a:p>
          <a:p>
            <a:pPr marL="342900" marR="0" lvl="0" indent="-342900">
              <a:spcBef>
                <a:spcPts val="0"/>
              </a:spcBef>
              <a:spcAft>
                <a:spcPts val="600"/>
              </a:spcAft>
              <a:buFont typeface="+mj-lt"/>
              <a:buAutoNum type="arabicPeriod"/>
              <a:tabLst>
                <a:tab pos="457200" algn="l"/>
              </a:tabLst>
            </a:pPr>
            <a:r>
              <a:rPr lang="en-US" dirty="0">
                <a:effectLst/>
                <a:latin typeface="Calibri" panose="020F0502020204030204" pitchFamily="34" charset="0"/>
                <a:ea typeface="Times New Roman" panose="02020603050405020304" pitchFamily="18" charset="0"/>
                <a:cs typeface="Times New Roman" panose="02020603050405020304" pitchFamily="18" charset="0"/>
              </a:rPr>
              <a:t>Validate assumptions in the HCC Radiation Emergency Surge Annex.</a:t>
            </a:r>
          </a:p>
          <a:p>
            <a:pPr marL="342900" marR="0" lvl="0" indent="-342900">
              <a:spcBef>
                <a:spcPts val="0"/>
              </a:spcBef>
              <a:spcAft>
                <a:spcPts val="600"/>
              </a:spcAft>
              <a:buFont typeface="+mj-lt"/>
              <a:buAutoNum type="arabicPeriod"/>
              <a:tabLst>
                <a:tab pos="457200" algn="l"/>
              </a:tabLst>
            </a:pPr>
            <a:r>
              <a:rPr lang="en-US" dirty="0">
                <a:effectLst/>
                <a:latin typeface="Calibri" panose="020F0502020204030204" pitchFamily="34" charset="0"/>
                <a:ea typeface="Times New Roman" panose="02020603050405020304" pitchFamily="18" charset="0"/>
                <a:cs typeface="Times New Roman" panose="02020603050405020304" pitchFamily="18" charset="0"/>
              </a:rPr>
              <a:t>Identify changes that need to be made in the HCC Radiation Emergency Surge Annex based on the roles and capabilities of the involved partners.</a:t>
            </a:r>
          </a:p>
          <a:p>
            <a:pPr marL="342900" marR="0" lvl="0" indent="-342900">
              <a:spcBef>
                <a:spcPts val="0"/>
              </a:spcBef>
              <a:spcAft>
                <a:spcPts val="600"/>
              </a:spcAft>
              <a:buFont typeface="+mj-lt"/>
              <a:buAutoNum type="arabicPeriod"/>
              <a:tabLst>
                <a:tab pos="457200" algn="l"/>
              </a:tabLst>
            </a:pPr>
            <a:r>
              <a:rPr lang="en-US" dirty="0">
                <a:effectLst/>
                <a:latin typeface="Calibri" panose="020F0502020204030204" pitchFamily="34" charset="0"/>
                <a:ea typeface="Times New Roman" panose="02020603050405020304" pitchFamily="18" charset="0"/>
                <a:cs typeface="Times New Roman" panose="02020603050405020304" pitchFamily="18" charset="0"/>
              </a:rPr>
              <a:t>[</a:t>
            </a:r>
            <a:r>
              <a:rPr lang="en-US" dirty="0">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Other objectives identified by the Exercise Planning Team</a:t>
            </a:r>
            <a:r>
              <a:rPr lang="en-US" dirty="0">
                <a:effectLst/>
                <a:latin typeface="Calibri" panose="020F0502020204030204" pitchFamily="34" charset="0"/>
                <a:ea typeface="Times New Roman" panose="02020603050405020304" pitchFamily="18" charset="0"/>
                <a:cs typeface="Times New Roman" panose="02020603050405020304" pitchFamily="18" charset="0"/>
              </a:rPr>
              <a:t>.]</a:t>
            </a:r>
          </a:p>
          <a:p>
            <a:endParaRPr lang="en-US" dirty="0"/>
          </a:p>
        </p:txBody>
      </p:sp>
      <p:sp>
        <p:nvSpPr>
          <p:cNvPr id="5" name="TextBox 4">
            <a:extLst>
              <a:ext uri="{FF2B5EF4-FFF2-40B4-BE49-F238E27FC236}">
                <a16:creationId xmlns:a16="http://schemas.microsoft.com/office/drawing/2014/main" id="{94C40DF5-C9B2-FE49-B380-9FAF8A2EBA32}"/>
              </a:ext>
            </a:extLst>
          </p:cNvPr>
          <p:cNvSpPr txBox="1"/>
          <p:nvPr/>
        </p:nvSpPr>
        <p:spPr>
          <a:xfrm>
            <a:off x="8811490" y="1263535"/>
            <a:ext cx="3225338" cy="3354765"/>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Other objectives identified by the Exercise Planning Team. Adjust width of main text box.</a:t>
            </a:r>
          </a:p>
          <a:p>
            <a:pPr algn="ctr"/>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1918983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E06D5-475C-44C2-A10E-7E37B5D094FB}"/>
              </a:ext>
            </a:extLst>
          </p:cNvPr>
          <p:cNvSpPr>
            <a:spLocks noGrp="1"/>
          </p:cNvSpPr>
          <p:nvPr>
            <p:ph type="title"/>
          </p:nvPr>
        </p:nvSpPr>
        <p:spPr/>
        <p:txBody>
          <a:bodyPr/>
          <a:lstStyle/>
          <a:p>
            <a:r>
              <a:rPr lang="en-US" dirty="0"/>
              <a:t>Guidelines</a:t>
            </a:r>
          </a:p>
        </p:txBody>
      </p:sp>
      <p:sp>
        <p:nvSpPr>
          <p:cNvPr id="3" name="Content Placeholder 2">
            <a:extLst>
              <a:ext uri="{FF2B5EF4-FFF2-40B4-BE49-F238E27FC236}">
                <a16:creationId xmlns:a16="http://schemas.microsoft.com/office/drawing/2014/main" id="{66042A57-8914-4E12-A9A0-A3B297AA1704}"/>
              </a:ext>
            </a:extLst>
          </p:cNvPr>
          <p:cNvSpPr>
            <a:spLocks noGrp="1"/>
          </p:cNvSpPr>
          <p:nvPr>
            <p:ph idx="1"/>
          </p:nvPr>
        </p:nvSpPr>
        <p:spPr>
          <a:xfrm>
            <a:off x="838200" y="1690688"/>
            <a:ext cx="10515600" cy="4952999"/>
          </a:xfrm>
        </p:spPr>
        <p:txBody>
          <a:bodyPr>
            <a:normAutofit fontScale="62500" lnSpcReduction="20000"/>
          </a:bodyPr>
          <a:lstStyle/>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Open, low-stress, no-fault discussion environment.</a:t>
            </a: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Comments will be non-attributable.</a:t>
            </a:r>
          </a:p>
          <a:p>
            <a:pPr marL="233363" lvl="0" indent="-233363" eaLnBrk="0" fontAlgn="base" hangingPunct="0">
              <a:lnSpc>
                <a:spcPct val="100000"/>
              </a:lnSpc>
              <a:spcBef>
                <a:spcPct val="60000"/>
              </a:spcBef>
              <a:spcAft>
                <a:spcPct val="0"/>
              </a:spcAft>
              <a:buFont typeface="Wingdings" pitchFamily="2" charset="2"/>
              <a:buChar char="§"/>
            </a:pPr>
            <a:r>
              <a:rPr lang="en-US" sz="3200" dirty="0">
                <a:cs typeface="Arial" panose="020B0604020202020204" pitchFamily="34" charset="0"/>
              </a:rPr>
              <a:t>Be professional and respect other’s opinions based on their knowledge. </a:t>
            </a:r>
            <a:endParaRPr lang="en-US" sz="3200" kern="0" dirty="0">
              <a:solidFill>
                <a:srgbClr val="000000"/>
              </a:solidFill>
              <a:cs typeface="Arial" panose="020B0604020202020204" pitchFamily="34" charset="0"/>
            </a:endParaRP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Responses should be based on knowledge of current plans and capabilities. </a:t>
            </a:r>
          </a:p>
          <a:p>
            <a:pPr marL="690563" lvl="1"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You do not have to have all the answers.</a:t>
            </a: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Decisions are not precedent setting.</a:t>
            </a: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Problem-solving efforts should be the focus – more questions than answers may be generated.</a:t>
            </a: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The situation updates, written material, and resources provided are the basis for discussion.</a:t>
            </a: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Participants are encouraged to use the SitMan as a reference and to fill out the Participant Feedback Form as you go; feedback is welcome!</a:t>
            </a: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Use notes pages available in the SitMan.</a:t>
            </a:r>
          </a:p>
          <a:p>
            <a:endParaRPr lang="en-US" dirty="0"/>
          </a:p>
        </p:txBody>
      </p:sp>
    </p:spTree>
    <p:extLst>
      <p:ext uri="{BB962C8B-B14F-4D97-AF65-F5344CB8AC3E}">
        <p14:creationId xmlns:p14="http://schemas.microsoft.com/office/powerpoint/2010/main" val="3034935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7D42F-1710-40DE-BDBF-0354092D8E5E}"/>
              </a:ext>
            </a:extLst>
          </p:cNvPr>
          <p:cNvSpPr>
            <a:spLocks noGrp="1"/>
          </p:cNvSpPr>
          <p:nvPr>
            <p:ph type="title"/>
          </p:nvPr>
        </p:nvSpPr>
        <p:spPr/>
        <p:txBody>
          <a:bodyPr/>
          <a:lstStyle/>
          <a:p>
            <a:r>
              <a:rPr lang="en-US" dirty="0"/>
              <a:t>Assumptions and Artificialities</a:t>
            </a:r>
          </a:p>
        </p:txBody>
      </p:sp>
      <p:sp>
        <p:nvSpPr>
          <p:cNvPr id="3" name="Content Placeholder 2">
            <a:extLst>
              <a:ext uri="{FF2B5EF4-FFF2-40B4-BE49-F238E27FC236}">
                <a16:creationId xmlns:a16="http://schemas.microsoft.com/office/drawing/2014/main" id="{25433A89-090F-447A-9EE5-58C9DF2DF620}"/>
              </a:ext>
            </a:extLst>
          </p:cNvPr>
          <p:cNvSpPr>
            <a:spLocks noGrp="1"/>
          </p:cNvSpPr>
          <p:nvPr>
            <p:ph idx="1"/>
          </p:nvPr>
        </p:nvSpPr>
        <p:spPr/>
        <p:txBody>
          <a:bodyPr>
            <a:normAutofit/>
          </a:bodyPr>
          <a:lstStyle/>
          <a:p>
            <a:pPr marL="233363" lvl="0" indent="-233363" eaLnBrk="0" fontAlgn="base" hangingPunct="0">
              <a:lnSpc>
                <a:spcPct val="100000"/>
              </a:lnSpc>
              <a:spcBef>
                <a:spcPct val="60000"/>
              </a:spcBef>
              <a:spcAft>
                <a:spcPct val="0"/>
              </a:spcAft>
              <a:buNone/>
            </a:pPr>
            <a:r>
              <a:rPr lang="en-US" sz="2200" kern="0" dirty="0">
                <a:solidFill>
                  <a:srgbClr val="000000"/>
                </a:solidFill>
              </a:rPr>
              <a:t>During this exercise, the following apply:</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rPr>
              <a:t>The scenario for this exercise is artificial, however, it is plausible, and events occur as they are presented.</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rPr>
              <a:t>There is no “hidden agenda” and there are no “trick questions.”</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rPr>
              <a:t>All players receive information at the same time.</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rPr>
              <a:t>Assume cooperation and support from other responders, agencies, and organizational entities.</a:t>
            </a:r>
          </a:p>
          <a:p>
            <a:endParaRPr lang="en-US" dirty="0"/>
          </a:p>
        </p:txBody>
      </p:sp>
    </p:spTree>
    <p:extLst>
      <p:ext uri="{BB962C8B-B14F-4D97-AF65-F5344CB8AC3E}">
        <p14:creationId xmlns:p14="http://schemas.microsoft.com/office/powerpoint/2010/main" val="493581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C9A68-D183-482A-AE84-5EC5B1B03A21}"/>
              </a:ext>
            </a:extLst>
          </p:cNvPr>
          <p:cNvSpPr>
            <a:spLocks noGrp="1"/>
          </p:cNvSpPr>
          <p:nvPr>
            <p:ph type="title"/>
          </p:nvPr>
        </p:nvSpPr>
        <p:spPr>
          <a:xfrm>
            <a:off x="655320" y="365125"/>
            <a:ext cx="5120114" cy="1145016"/>
          </a:xfrm>
        </p:spPr>
        <p:txBody>
          <a:bodyPr>
            <a:normAutofit/>
          </a:bodyPr>
          <a:lstStyle/>
          <a:p>
            <a:r>
              <a:rPr lang="en-US"/>
              <a:t>Module 1</a:t>
            </a:r>
            <a:endParaRPr lang="en-US" dirty="0"/>
          </a:p>
        </p:txBody>
      </p:sp>
      <p:sp>
        <p:nvSpPr>
          <p:cNvPr id="3" name="Content Placeholder 2">
            <a:extLst>
              <a:ext uri="{FF2B5EF4-FFF2-40B4-BE49-F238E27FC236}">
                <a16:creationId xmlns:a16="http://schemas.microsoft.com/office/drawing/2014/main" id="{443AB813-D771-4D0B-A98F-349306901A74}"/>
              </a:ext>
            </a:extLst>
          </p:cNvPr>
          <p:cNvSpPr>
            <a:spLocks noGrp="1"/>
          </p:cNvSpPr>
          <p:nvPr>
            <p:ph idx="1"/>
          </p:nvPr>
        </p:nvSpPr>
        <p:spPr>
          <a:xfrm>
            <a:off x="203223" y="1510141"/>
            <a:ext cx="6564232" cy="4816093"/>
          </a:xfrm>
        </p:spPr>
        <p:txBody>
          <a:bodyPr>
            <a:normAutofit lnSpcReduction="10000"/>
          </a:bodyPr>
          <a:lstStyle/>
          <a:p>
            <a:pPr marL="0" indent="0">
              <a:buNone/>
            </a:pPr>
            <a:r>
              <a:rPr lang="en-US" b="1" dirty="0">
                <a:solidFill>
                  <a:srgbClr val="002F80"/>
                </a:solidFill>
              </a:rPr>
              <a:t>Monday Morning, 10:00 am</a:t>
            </a:r>
          </a:p>
          <a:p>
            <a:r>
              <a:rPr lang="en-US" sz="1800" dirty="0">
                <a:solidFill>
                  <a:srgbClr val="000000"/>
                </a:solidFill>
              </a:rPr>
              <a:t>Your hospital was at normal staffing and supply levels, with average daily occupancy this morning (8:00 am). Hospitals were at average daily occupancy for general inpatient and intensive care unit (ICU) beds.</a:t>
            </a:r>
          </a:p>
          <a:p>
            <a:r>
              <a:rPr lang="en-US" sz="1800" dirty="0">
                <a:ea typeface="Times New Roman" panose="02020603050405020304" pitchFamily="18" charset="0"/>
                <a:cs typeface="Times New Roman" panose="02020603050405020304" pitchFamily="18" charset="0"/>
              </a:rPr>
              <a:t>Y</a:t>
            </a:r>
            <a:r>
              <a:rPr lang="en-US" sz="1800" dirty="0">
                <a:effectLst/>
                <a:ea typeface="Times New Roman" panose="02020603050405020304" pitchFamily="18" charset="0"/>
                <a:cs typeface="Times New Roman" panose="02020603050405020304" pitchFamily="18" charset="0"/>
              </a:rPr>
              <a:t>ou are notified by local EMS that a large explosion occurred near a prominent high-rise building downtown. The location is populated by office workers, residents, and tourists. </a:t>
            </a:r>
          </a:p>
          <a:p>
            <a:r>
              <a:rPr lang="en-US" sz="1800" dirty="0">
                <a:ea typeface="Times New Roman" panose="02020603050405020304" pitchFamily="18" charset="0"/>
                <a:cs typeface="Times New Roman" panose="02020603050405020304" pitchFamily="18" charset="0"/>
              </a:rPr>
              <a:t>W</a:t>
            </a:r>
            <a:r>
              <a:rPr lang="en-US" sz="1800" dirty="0">
                <a:effectLst/>
                <a:ea typeface="Times New Roman" panose="02020603050405020304" pitchFamily="18" charset="0"/>
                <a:cs typeface="Times New Roman" panose="02020603050405020304" pitchFamily="18" charset="0"/>
              </a:rPr>
              <a:t>ithin minutes, local EMS begin transferring wounded to all nearby medical facilities for a variety of major/minor traumas including smoke inhalation and burns. </a:t>
            </a:r>
          </a:p>
          <a:p>
            <a:r>
              <a:rPr lang="en-US" sz="1800" dirty="0">
                <a:effectLst/>
                <a:ea typeface="Times New Roman" panose="02020603050405020304" pitchFamily="18" charset="0"/>
                <a:cs typeface="Times New Roman" panose="02020603050405020304" pitchFamily="18" charset="0"/>
              </a:rPr>
              <a:t>About an hour later, after </a:t>
            </a:r>
            <a:r>
              <a:rPr lang="en-US" sz="1800" dirty="0">
                <a:ea typeface="Times New Roman" panose="02020603050405020304" pitchFamily="18" charset="0"/>
                <a:cs typeface="Times New Roman" panose="02020603050405020304" pitchFamily="18" charset="0"/>
              </a:rPr>
              <a:t>many patients have been received, </a:t>
            </a:r>
            <a:r>
              <a:rPr lang="en-US" sz="1800" dirty="0">
                <a:effectLst/>
                <a:ea typeface="Times New Roman" panose="02020603050405020304" pitchFamily="18" charset="0"/>
                <a:cs typeface="Times New Roman" panose="02020603050405020304" pitchFamily="18" charset="0"/>
              </a:rPr>
              <a:t>you are notified that radiation detectors at the explosion site indicate higher than normal levels of gamma radiation. HAZMAT teams, specialized investigators, and environmental agencies have been dispatched to </a:t>
            </a:r>
            <a:r>
              <a:rPr lang="en-US" sz="1800" dirty="0">
                <a:ea typeface="Times New Roman" panose="02020603050405020304" pitchFamily="18" charset="0"/>
                <a:cs typeface="Times New Roman" panose="02020603050405020304" pitchFamily="18" charset="0"/>
              </a:rPr>
              <a:t>further investigate</a:t>
            </a:r>
            <a:r>
              <a:rPr lang="en-US" sz="1800" dirty="0">
                <a:effectLst/>
                <a:ea typeface="Times New Roman" panose="02020603050405020304" pitchFamily="18" charset="0"/>
                <a:cs typeface="Times New Roman" panose="02020603050405020304" pitchFamily="18" charset="0"/>
              </a:rPr>
              <a:t>. It is unclear if the increased readings are due to a criminal act.</a:t>
            </a:r>
            <a:endParaRPr lang="en-US" sz="1800" dirty="0">
              <a:solidFill>
                <a:srgbClr val="000000"/>
              </a:solidFill>
            </a:endParaRPr>
          </a:p>
          <a:p>
            <a:endParaRPr lang="en-US" sz="1100" b="1" dirty="0"/>
          </a:p>
        </p:txBody>
      </p:sp>
      <p:pic>
        <p:nvPicPr>
          <p:cNvPr id="5" name="Picture 4">
            <a:extLst>
              <a:ext uri="{FF2B5EF4-FFF2-40B4-BE49-F238E27FC236}">
                <a16:creationId xmlns:a16="http://schemas.microsoft.com/office/drawing/2014/main" id="{45C4DAC5-CDFD-48EC-9BDC-0CF31485345C}"/>
              </a:ext>
            </a:extLst>
          </p:cNvPr>
          <p:cNvPicPr>
            <a:picLocks noChangeAspect="1"/>
          </p:cNvPicPr>
          <p:nvPr/>
        </p:nvPicPr>
        <p:blipFill>
          <a:blip r:embed="rId3">
            <a:extLst>
              <a:ext uri="{28A0092B-C50C-407E-A947-70E740481C1C}">
                <a14:useLocalDpi xmlns:a14="http://schemas.microsoft.com/office/drawing/2010/main" val="0"/>
              </a:ext>
            </a:extLst>
          </a:blip>
          <a:srcRect l="9481" r="9481"/>
          <a:stretch/>
        </p:blipFill>
        <p:spPr>
          <a:xfrm>
            <a:off x="6767455" y="10"/>
            <a:ext cx="5424544" cy="6857987"/>
          </a:xfrm>
          <a:prstGeom prst="rect">
            <a:avLst/>
          </a:prstGeom>
        </p:spPr>
      </p:pic>
    </p:spTree>
    <p:extLst>
      <p:ext uri="{BB962C8B-B14F-4D97-AF65-F5344CB8AC3E}">
        <p14:creationId xmlns:p14="http://schemas.microsoft.com/office/powerpoint/2010/main" val="2304406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C96B2-4330-4134-A613-B1C6270E9693}"/>
              </a:ext>
            </a:extLst>
          </p:cNvPr>
          <p:cNvSpPr>
            <a:spLocks noGrp="1"/>
          </p:cNvSpPr>
          <p:nvPr>
            <p:ph type="title"/>
          </p:nvPr>
        </p:nvSpPr>
        <p:spPr>
          <a:xfrm>
            <a:off x="838200" y="114754"/>
            <a:ext cx="10515600" cy="777875"/>
          </a:xfrm>
        </p:spPr>
        <p:txBody>
          <a:bodyPr>
            <a:normAutofit/>
          </a:bodyPr>
          <a:lstStyle/>
          <a:p>
            <a:r>
              <a:rPr lang="en-US" dirty="0"/>
              <a:t>Module 1 Discussion Questions</a:t>
            </a:r>
          </a:p>
        </p:txBody>
      </p:sp>
      <p:sp>
        <p:nvSpPr>
          <p:cNvPr id="3" name="Content Placeholder 2">
            <a:extLst>
              <a:ext uri="{FF2B5EF4-FFF2-40B4-BE49-F238E27FC236}">
                <a16:creationId xmlns:a16="http://schemas.microsoft.com/office/drawing/2014/main" id="{F681272D-F4EE-4578-B8EF-EB9E89162B6E}"/>
              </a:ext>
            </a:extLst>
          </p:cNvPr>
          <p:cNvSpPr>
            <a:spLocks noGrp="1"/>
          </p:cNvSpPr>
          <p:nvPr>
            <p:ph idx="1"/>
          </p:nvPr>
        </p:nvSpPr>
        <p:spPr>
          <a:xfrm>
            <a:off x="838199" y="892629"/>
            <a:ext cx="9689758" cy="5657395"/>
          </a:xfrm>
        </p:spPr>
        <p:txBody>
          <a:bodyPr>
            <a:noAutofit/>
          </a:bodyPr>
          <a:lstStyle/>
          <a:p>
            <a:pPr marL="514350" indent="-514350">
              <a:buFont typeface="+mj-lt"/>
              <a:buAutoNum type="arabicPeriod"/>
            </a:pPr>
            <a:r>
              <a:rPr lang="en-US" sz="2000" dirty="0"/>
              <a:t>What are your initial actions upon notification of the blast? Do you know/understand your role during an emergency? Prioritize those actions </a:t>
            </a:r>
            <a:r>
              <a:rPr lang="en-US" sz="2000"/>
              <a:t>if able. </a:t>
            </a:r>
            <a:endParaRPr lang="en-US" sz="2000" dirty="0"/>
          </a:p>
          <a:p>
            <a:pPr marL="1428750" lvl="2" indent="-514350">
              <a:buFont typeface="+mj-lt"/>
              <a:buAutoNum type="alphaLcPeriod"/>
            </a:pPr>
            <a:r>
              <a:rPr lang="en-US" dirty="0"/>
              <a:t>What initial actions do you anticipate taking based on the location of the attack, potential surge in emergency department, and inpatient demand? </a:t>
            </a:r>
          </a:p>
          <a:p>
            <a:pPr marL="514350" indent="-514350">
              <a:buFont typeface="+mj-lt"/>
              <a:buAutoNum type="arabicPeriod"/>
            </a:pPr>
            <a:r>
              <a:rPr lang="en-US" sz="2000" dirty="0"/>
              <a:t>What actions would you take once you learn radiation detectors are going off?</a:t>
            </a:r>
          </a:p>
          <a:p>
            <a:pPr marL="1428750" lvl="2" indent="-514350">
              <a:buFont typeface="+mj-lt"/>
              <a:buAutoNum type="alphaLcPeriod"/>
            </a:pPr>
            <a:r>
              <a:rPr lang="en-US" dirty="0"/>
              <a:t>Is this in accordance with coalition hospital/facility radiological response plans?</a:t>
            </a:r>
          </a:p>
          <a:p>
            <a:pPr marL="514350" indent="-514350">
              <a:buFont typeface="+mj-lt"/>
              <a:buAutoNum type="arabicPeriod"/>
            </a:pPr>
            <a:r>
              <a:rPr lang="en-US" sz="2000" dirty="0"/>
              <a:t>If the HCC has an operations center, how is it activated and staffed and what functions does it serve? How does it interface with the Emergency Operations Center (EOC)?</a:t>
            </a:r>
          </a:p>
          <a:p>
            <a:pPr marL="514350" indent="-514350">
              <a:buFont typeface="+mj-lt"/>
              <a:buAutoNum type="arabicPeriod"/>
            </a:pPr>
            <a:r>
              <a:rPr lang="en-US" sz="2000" dirty="0"/>
              <a:t>Do you know who your local, regional, and national facility radiological experts are and how to contact them? </a:t>
            </a:r>
          </a:p>
          <a:p>
            <a:pPr marL="1428750" lvl="2" indent="-514350">
              <a:buFont typeface="+mj-lt"/>
              <a:buAutoNum type="alphaLcPeriod"/>
            </a:pPr>
            <a:r>
              <a:rPr lang="en-US" dirty="0"/>
              <a:t>Does your state have a FEMA certified Radiation Operations Support Specialist (ROSS)?</a:t>
            </a:r>
          </a:p>
          <a:p>
            <a:pPr marL="514350" indent="-514350">
              <a:buFont typeface="+mj-lt"/>
              <a:buAutoNum type="arabicPeriod"/>
            </a:pPr>
            <a:r>
              <a:rPr lang="en-US" sz="2000" dirty="0"/>
              <a:t>Are facility staff familiar with proper radiological screening, triage, decontamination, and treatment protocol for exposed or potentially exposed individuals?</a:t>
            </a:r>
          </a:p>
          <a:p>
            <a:pPr marL="1428750" lvl="2" indent="-514350">
              <a:buFont typeface="+mj-lt"/>
              <a:buAutoNum type="alphaLcPeriod"/>
            </a:pPr>
            <a:r>
              <a:rPr lang="en-US" dirty="0"/>
              <a:t>Where would you obtain guidance or additional clinical advice if needed, in real time? </a:t>
            </a:r>
          </a:p>
        </p:txBody>
      </p:sp>
    </p:spTree>
    <p:extLst>
      <p:ext uri="{BB962C8B-B14F-4D97-AF65-F5344CB8AC3E}">
        <p14:creationId xmlns:p14="http://schemas.microsoft.com/office/powerpoint/2010/main" val="900676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C96B2-4330-4134-A613-B1C6270E9693}"/>
              </a:ext>
            </a:extLst>
          </p:cNvPr>
          <p:cNvSpPr>
            <a:spLocks noGrp="1"/>
          </p:cNvSpPr>
          <p:nvPr>
            <p:ph type="title"/>
          </p:nvPr>
        </p:nvSpPr>
        <p:spPr>
          <a:xfrm>
            <a:off x="838200" y="114754"/>
            <a:ext cx="10515600" cy="777875"/>
          </a:xfrm>
        </p:spPr>
        <p:txBody>
          <a:bodyPr>
            <a:normAutofit/>
          </a:bodyPr>
          <a:lstStyle/>
          <a:p>
            <a:r>
              <a:rPr lang="en-US" dirty="0"/>
              <a:t>Module 1 Discussion Questions (continued)</a:t>
            </a:r>
          </a:p>
        </p:txBody>
      </p:sp>
      <p:sp>
        <p:nvSpPr>
          <p:cNvPr id="3" name="Content Placeholder 2">
            <a:extLst>
              <a:ext uri="{FF2B5EF4-FFF2-40B4-BE49-F238E27FC236}">
                <a16:creationId xmlns:a16="http://schemas.microsoft.com/office/drawing/2014/main" id="{F681272D-F4EE-4578-B8EF-EB9E89162B6E}"/>
              </a:ext>
            </a:extLst>
          </p:cNvPr>
          <p:cNvSpPr>
            <a:spLocks noGrp="1"/>
          </p:cNvSpPr>
          <p:nvPr>
            <p:ph idx="1"/>
          </p:nvPr>
        </p:nvSpPr>
        <p:spPr>
          <a:xfrm>
            <a:off x="838200" y="1114425"/>
            <a:ext cx="10515600" cy="5628820"/>
          </a:xfrm>
        </p:spPr>
        <p:txBody>
          <a:bodyPr>
            <a:normAutofit/>
          </a:bodyPr>
          <a:lstStyle/>
          <a:p>
            <a:pPr marL="457200" marR="0" lvl="1" indent="0">
              <a:spcBef>
                <a:spcPts val="600"/>
              </a:spcBef>
              <a:spcAft>
                <a:spcPts val="600"/>
              </a:spcAft>
              <a:buNone/>
            </a:pPr>
            <a:endParaRPr lang="en-US" dirty="0">
              <a:solidFill>
                <a:srgbClr val="000000"/>
              </a:solidFill>
              <a:effectLst/>
              <a:ea typeface="Times New Roman" panose="02020603050405020304" pitchFamily="18" charset="0"/>
            </a:endParaRPr>
          </a:p>
          <a:p>
            <a:pPr marL="0" indent="0">
              <a:buNone/>
            </a:pPr>
            <a:endParaRPr lang="en-US" dirty="0"/>
          </a:p>
        </p:txBody>
      </p:sp>
      <p:sp>
        <p:nvSpPr>
          <p:cNvPr id="4" name="Content Placeholder 2">
            <a:extLst>
              <a:ext uri="{FF2B5EF4-FFF2-40B4-BE49-F238E27FC236}">
                <a16:creationId xmlns:a16="http://schemas.microsoft.com/office/drawing/2014/main" id="{71886EC5-C876-4A53-982D-C99CEC15A08C}"/>
              </a:ext>
            </a:extLst>
          </p:cNvPr>
          <p:cNvSpPr txBox="1">
            <a:spLocks/>
          </p:cNvSpPr>
          <p:nvPr/>
        </p:nvSpPr>
        <p:spPr>
          <a:xfrm>
            <a:off x="838200" y="1085850"/>
            <a:ext cx="9677400" cy="56573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startAt="6"/>
            </a:pPr>
            <a:r>
              <a:rPr lang="en-US" sz="2000" dirty="0"/>
              <a:t>What specialized resources/supplies are needed to respond to a radiological attack? What is the role of the HCC in acquiring these resources? What other radiological response resources are available within the region?</a:t>
            </a:r>
          </a:p>
          <a:p>
            <a:pPr marL="1828800" lvl="3" indent="-457200">
              <a:buFont typeface="+mj-lt"/>
              <a:buAutoNum type="alphaLcPeriod"/>
            </a:pPr>
            <a:r>
              <a:rPr lang="en-US" sz="2000" dirty="0"/>
              <a:t>What detection equipment do your fire/EMS services have?</a:t>
            </a:r>
          </a:p>
          <a:p>
            <a:pPr marL="1828800" lvl="3" indent="-457200">
              <a:buFont typeface="+mj-lt"/>
              <a:buAutoNum type="alphaLcPeriod"/>
            </a:pPr>
            <a:r>
              <a:rPr lang="en-US" sz="2000" dirty="0"/>
              <a:t>What detection equipment do hospitals have?</a:t>
            </a:r>
          </a:p>
          <a:p>
            <a:pPr marL="1828800" lvl="3" indent="-457200">
              <a:buFont typeface="+mj-lt"/>
              <a:buAutoNum type="alphaLcPeriod"/>
            </a:pPr>
            <a:r>
              <a:rPr lang="en-US" sz="2000" dirty="0"/>
              <a:t>What radiation response equipment does your state have and how will you request it?</a:t>
            </a:r>
          </a:p>
          <a:p>
            <a:pPr marL="1828800" lvl="3" indent="-457200">
              <a:buFont typeface="+mj-lt"/>
              <a:buAutoNum type="alphaLcPeriod"/>
            </a:pPr>
            <a:r>
              <a:rPr lang="en-US" sz="2000" dirty="0"/>
              <a:t>How are SNS assets requested and received if countermeasures are needed?</a:t>
            </a:r>
          </a:p>
          <a:p>
            <a:pPr marL="1828800" lvl="3" indent="-457200">
              <a:buFont typeface="+mj-lt"/>
              <a:buAutoNum type="alphaLcPeriod"/>
            </a:pPr>
            <a:r>
              <a:rPr lang="en-US" sz="2000" dirty="0"/>
              <a:t>Is there protocol, processes in place for resource sharing among coalition members, jurisdictional healthcare facilities?</a:t>
            </a:r>
          </a:p>
          <a:p>
            <a:pPr marL="1828800" lvl="3" indent="-457200">
              <a:buFont typeface="+mj-lt"/>
              <a:buAutoNum type="alphaLcPeriod"/>
            </a:pPr>
            <a:endParaRPr lang="en-US" sz="2000" dirty="0"/>
          </a:p>
          <a:p>
            <a:pPr marL="457200" indent="-457200">
              <a:buFont typeface="+mj-lt"/>
              <a:buAutoNum type="arabicPeriod" startAt="6"/>
            </a:pPr>
            <a:r>
              <a:rPr lang="en-US" sz="2000" dirty="0"/>
              <a:t>Is additional just-in-time training needed/supported for specialty care, use of new/unfamiliar equipment (e.g., radiation detection, dosimetry, decontamination equipment)? </a:t>
            </a:r>
            <a:r>
              <a:rPr lang="en-US" sz="2000" dirty="0">
                <a:effectLst/>
                <a:ea typeface="Times New Roman" panose="02020603050405020304" pitchFamily="18" charset="0"/>
              </a:rPr>
              <a:t>Is the needed training readily available? Where is it located? Who conducts the training?</a:t>
            </a:r>
            <a:endParaRPr lang="en-US" sz="2000" dirty="0"/>
          </a:p>
          <a:p>
            <a:pPr marL="1828800" lvl="3" indent="-457200">
              <a:buFont typeface="+mj-lt"/>
              <a:buAutoNum type="alphaLcPeriod"/>
            </a:pPr>
            <a:endParaRPr lang="en-US" sz="2200" dirty="0"/>
          </a:p>
        </p:txBody>
      </p:sp>
    </p:spTree>
    <p:extLst>
      <p:ext uri="{BB962C8B-B14F-4D97-AF65-F5344CB8AC3E}">
        <p14:creationId xmlns:p14="http://schemas.microsoft.com/office/powerpoint/2010/main" val="2594304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C96B2-4330-4134-A613-B1C6270E9693}"/>
              </a:ext>
            </a:extLst>
          </p:cNvPr>
          <p:cNvSpPr>
            <a:spLocks noGrp="1"/>
          </p:cNvSpPr>
          <p:nvPr>
            <p:ph type="title"/>
          </p:nvPr>
        </p:nvSpPr>
        <p:spPr>
          <a:xfrm>
            <a:off x="838200" y="114754"/>
            <a:ext cx="10515600" cy="777875"/>
          </a:xfrm>
        </p:spPr>
        <p:txBody>
          <a:bodyPr/>
          <a:lstStyle/>
          <a:p>
            <a:r>
              <a:rPr lang="en-US" dirty="0"/>
              <a:t>Module 1 Discussion Questions (continued)</a:t>
            </a:r>
          </a:p>
        </p:txBody>
      </p:sp>
      <p:sp>
        <p:nvSpPr>
          <p:cNvPr id="3" name="Content Placeholder 2">
            <a:extLst>
              <a:ext uri="{FF2B5EF4-FFF2-40B4-BE49-F238E27FC236}">
                <a16:creationId xmlns:a16="http://schemas.microsoft.com/office/drawing/2014/main" id="{F681272D-F4EE-4578-B8EF-EB9E89162B6E}"/>
              </a:ext>
            </a:extLst>
          </p:cNvPr>
          <p:cNvSpPr>
            <a:spLocks noGrp="1"/>
          </p:cNvSpPr>
          <p:nvPr>
            <p:ph idx="1"/>
          </p:nvPr>
        </p:nvSpPr>
        <p:spPr>
          <a:xfrm>
            <a:off x="838200" y="1057275"/>
            <a:ext cx="9763897" cy="3679825"/>
          </a:xfrm>
        </p:spPr>
        <p:txBody>
          <a:bodyPr>
            <a:normAutofit/>
          </a:bodyPr>
          <a:lstStyle/>
          <a:p>
            <a:pPr marL="457200" indent="-457200">
              <a:spcBef>
                <a:spcPts val="600"/>
              </a:spcBef>
              <a:spcAft>
                <a:spcPts val="600"/>
              </a:spcAft>
              <a:buFont typeface="+mj-lt"/>
              <a:buAutoNum type="arabicPeriod" startAt="8"/>
            </a:pPr>
            <a:r>
              <a:rPr lang="en-US" sz="2000" dirty="0"/>
              <a:t>Who initiates information sharing for HCC members? What alerts and notification mechanisms are in place to ensure that HCC members and partners are aware of the incident and can share real-time information about the disaster and plans/strategies for patient care/ transport/distribution/ decontamination/supplies?</a:t>
            </a:r>
          </a:p>
          <a:p>
            <a:pPr marL="457200" indent="-457200">
              <a:spcBef>
                <a:spcPts val="600"/>
              </a:spcBef>
              <a:spcAft>
                <a:spcPts val="600"/>
              </a:spcAft>
              <a:buFont typeface="+mj-lt"/>
              <a:buAutoNum type="arabicPeriod" startAt="8"/>
            </a:pPr>
            <a:endParaRPr lang="en-US" sz="2000" dirty="0"/>
          </a:p>
          <a:p>
            <a:pPr marL="457200" indent="-457200">
              <a:spcBef>
                <a:spcPts val="600"/>
              </a:spcBef>
              <a:spcAft>
                <a:spcPts val="600"/>
              </a:spcAft>
              <a:buFont typeface="+mj-lt"/>
              <a:buAutoNum type="arabicPeriod" startAt="8"/>
            </a:pPr>
            <a:r>
              <a:rPr lang="en-US" sz="2000" dirty="0"/>
              <a:t>What essential elements of information will you collect from and share with HCC members? </a:t>
            </a:r>
          </a:p>
        </p:txBody>
      </p:sp>
    </p:spTree>
    <p:extLst>
      <p:ext uri="{BB962C8B-B14F-4D97-AF65-F5344CB8AC3E}">
        <p14:creationId xmlns:p14="http://schemas.microsoft.com/office/powerpoint/2010/main" val="2120870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6857E-AD55-47CA-856A-A2DAAAB68A9F}"/>
              </a:ext>
            </a:extLst>
          </p:cNvPr>
          <p:cNvSpPr>
            <a:spLocks noGrp="1"/>
          </p:cNvSpPr>
          <p:nvPr>
            <p:ph type="title"/>
          </p:nvPr>
        </p:nvSpPr>
        <p:spPr>
          <a:xfrm>
            <a:off x="1136428" y="627564"/>
            <a:ext cx="7474172" cy="1325563"/>
          </a:xfrm>
        </p:spPr>
        <p:txBody>
          <a:bodyPr>
            <a:normAutofit/>
          </a:bodyPr>
          <a:lstStyle/>
          <a:p>
            <a:r>
              <a:rPr lang="en-US" dirty="0"/>
              <a:t>Module 1 Report Out</a:t>
            </a:r>
          </a:p>
        </p:txBody>
      </p:sp>
      <p:sp>
        <p:nvSpPr>
          <p:cNvPr id="3" name="Content Placeholder 2">
            <a:extLst>
              <a:ext uri="{FF2B5EF4-FFF2-40B4-BE49-F238E27FC236}">
                <a16:creationId xmlns:a16="http://schemas.microsoft.com/office/drawing/2014/main" id="{B2B9BAB6-A36C-4F44-8C8D-38C77868454C}"/>
              </a:ext>
            </a:extLst>
          </p:cNvPr>
          <p:cNvSpPr>
            <a:spLocks noGrp="1"/>
          </p:cNvSpPr>
          <p:nvPr>
            <p:ph idx="1"/>
          </p:nvPr>
        </p:nvSpPr>
        <p:spPr>
          <a:xfrm>
            <a:off x="1136429" y="2278173"/>
            <a:ext cx="6467867" cy="3450613"/>
          </a:xfrm>
        </p:spPr>
        <p:txBody>
          <a:bodyPr anchor="ctr">
            <a:normAutofit/>
          </a:bodyPr>
          <a:lstStyle/>
          <a:p>
            <a:r>
              <a:rPr lang="en-US" sz="2400" dirty="0"/>
              <a:t>Each table provides top three lessons, due outs, action items.</a:t>
            </a:r>
          </a:p>
          <a:p>
            <a:r>
              <a:rPr lang="en-US" sz="2400" dirty="0"/>
              <a:t>Provide the rest of your notes to the exercise facilitator.</a:t>
            </a:r>
          </a:p>
          <a:p>
            <a:r>
              <a:rPr lang="en-US" sz="2400" dirty="0"/>
              <a:t>Please select a team scribe with legible handwriting.</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BA9F8EFA-66B0-439D-9D54-528FCA24352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1868" y="2857501"/>
            <a:ext cx="1267236" cy="1142998"/>
          </a:xfrm>
          <a:prstGeom prst="rect">
            <a:avLst/>
          </a:prstGeom>
        </p:spPr>
      </p:pic>
    </p:spTree>
    <p:extLst>
      <p:ext uri="{BB962C8B-B14F-4D97-AF65-F5344CB8AC3E}">
        <p14:creationId xmlns:p14="http://schemas.microsoft.com/office/powerpoint/2010/main" val="2290403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ECCF5-B9A3-4641-9BB0-5519D6EA3977}"/>
              </a:ext>
            </a:extLst>
          </p:cNvPr>
          <p:cNvSpPr>
            <a:spLocks noGrp="1"/>
          </p:cNvSpPr>
          <p:nvPr>
            <p:ph type="title"/>
          </p:nvPr>
        </p:nvSpPr>
        <p:spPr/>
        <p:txBody>
          <a:bodyPr/>
          <a:lstStyle/>
          <a:p>
            <a:r>
              <a:rPr lang="en-US" dirty="0"/>
              <a:t>Instructions for Use of this PPT Template – Delete this slide prior to presentation</a:t>
            </a:r>
          </a:p>
        </p:txBody>
      </p:sp>
      <p:sp>
        <p:nvSpPr>
          <p:cNvPr id="3" name="Content Placeholder 2">
            <a:extLst>
              <a:ext uri="{FF2B5EF4-FFF2-40B4-BE49-F238E27FC236}">
                <a16:creationId xmlns:a16="http://schemas.microsoft.com/office/drawing/2014/main" id="{0D359673-B3FF-4B2E-9111-01BBA9C83333}"/>
              </a:ext>
            </a:extLst>
          </p:cNvPr>
          <p:cNvSpPr>
            <a:spLocks noGrp="1"/>
          </p:cNvSpPr>
          <p:nvPr>
            <p:ph idx="1"/>
          </p:nvPr>
        </p:nvSpPr>
        <p:spPr/>
        <p:txBody>
          <a:bodyPr/>
          <a:lstStyle/>
          <a:p>
            <a:r>
              <a:rPr lang="en-US" dirty="0"/>
              <a:t>Edit these slides based on changes made by the </a:t>
            </a:r>
            <a:br>
              <a:rPr lang="en-US" dirty="0"/>
            </a:br>
            <a:r>
              <a:rPr lang="en-US" dirty="0"/>
              <a:t>Exercise Planning Team to the Situation Manual </a:t>
            </a:r>
            <a:br>
              <a:rPr lang="en-US" dirty="0"/>
            </a:br>
            <a:r>
              <a:rPr lang="en-US" dirty="0"/>
              <a:t>Template.</a:t>
            </a:r>
          </a:p>
          <a:p>
            <a:r>
              <a:rPr lang="en-US" dirty="0"/>
              <a:t>Language and information included here is </a:t>
            </a:r>
            <a:br>
              <a:rPr lang="en-US" dirty="0"/>
            </a:br>
            <a:r>
              <a:rPr lang="en-US" dirty="0"/>
              <a:t>based on the template design and template </a:t>
            </a:r>
            <a:br>
              <a:rPr lang="en-US" dirty="0"/>
            </a:br>
            <a:r>
              <a:rPr lang="en-US" dirty="0"/>
              <a:t>sample language.</a:t>
            </a:r>
          </a:p>
        </p:txBody>
      </p:sp>
      <p:sp>
        <p:nvSpPr>
          <p:cNvPr id="4" name="TextBox 3">
            <a:extLst>
              <a:ext uri="{FF2B5EF4-FFF2-40B4-BE49-F238E27FC236}">
                <a16:creationId xmlns:a16="http://schemas.microsoft.com/office/drawing/2014/main" id="{F1964E46-E62D-C148-8130-669DAC59A7C6}"/>
              </a:ext>
            </a:extLst>
          </p:cNvPr>
          <p:cNvSpPr txBox="1"/>
          <p:nvPr/>
        </p:nvSpPr>
        <p:spPr>
          <a:xfrm>
            <a:off x="8478981" y="1825625"/>
            <a:ext cx="3225338" cy="3354765"/>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Helpful hints are included in these call-out boxes. Delete these prior to your presentation.</a:t>
            </a:r>
          </a:p>
          <a:p>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400445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580D5-FE24-463E-8A35-2C9BB9FBE259}"/>
              </a:ext>
            </a:extLst>
          </p:cNvPr>
          <p:cNvSpPr>
            <a:spLocks noGrp="1"/>
          </p:cNvSpPr>
          <p:nvPr>
            <p:ph type="title"/>
          </p:nvPr>
        </p:nvSpPr>
        <p:spPr>
          <a:xfrm>
            <a:off x="655320" y="365125"/>
            <a:ext cx="5120114" cy="1692794"/>
          </a:xfrm>
        </p:spPr>
        <p:txBody>
          <a:bodyPr>
            <a:normAutofit/>
          </a:bodyPr>
          <a:lstStyle/>
          <a:p>
            <a:r>
              <a:rPr lang="en-US" dirty="0"/>
              <a:t>Module 2</a:t>
            </a:r>
          </a:p>
        </p:txBody>
      </p:sp>
      <p:sp>
        <p:nvSpPr>
          <p:cNvPr id="3" name="Content Placeholder 2">
            <a:extLst>
              <a:ext uri="{FF2B5EF4-FFF2-40B4-BE49-F238E27FC236}">
                <a16:creationId xmlns:a16="http://schemas.microsoft.com/office/drawing/2014/main" id="{FB51C2B7-C832-4F3C-9C36-BAD3BDEA65EE}"/>
              </a:ext>
            </a:extLst>
          </p:cNvPr>
          <p:cNvSpPr>
            <a:spLocks noGrp="1"/>
          </p:cNvSpPr>
          <p:nvPr>
            <p:ph idx="1"/>
          </p:nvPr>
        </p:nvSpPr>
        <p:spPr>
          <a:xfrm>
            <a:off x="253539" y="1584961"/>
            <a:ext cx="5842461" cy="4905998"/>
          </a:xfrm>
        </p:spPr>
        <p:txBody>
          <a:bodyPr>
            <a:normAutofit fontScale="62500" lnSpcReduction="20000"/>
          </a:bodyPr>
          <a:lstStyle/>
          <a:p>
            <a:pPr marL="0" indent="0">
              <a:buNone/>
            </a:pPr>
            <a:r>
              <a:rPr lang="en-US" b="1" dirty="0">
                <a:solidFill>
                  <a:srgbClr val="002F80"/>
                </a:solidFill>
              </a:rPr>
              <a:t>Monday Afternoon, (radiation identification + 2 hours) </a:t>
            </a:r>
          </a:p>
          <a:p>
            <a:r>
              <a:rPr lang="en-US" sz="2900" dirty="0"/>
              <a:t>By 12:00 pm it is verified the explosion was caused by a Radiological Dispersal Device (RDD) (i.e., a “dirty bomb”). Investigators confirm the device contained cesium-137.</a:t>
            </a:r>
          </a:p>
          <a:p>
            <a:r>
              <a:rPr lang="en-US" sz="2900" dirty="0"/>
              <a:t>Physical damage confined to the front of several buildings and their facing interiors. That block and a three-block downwind area are cordoned and evacuated; their surface contamination levels exceed 10mrem/h, with higher levels at the site of the detonation.</a:t>
            </a:r>
          </a:p>
          <a:p>
            <a:r>
              <a:rPr lang="en-US" sz="2900" dirty="0">
                <a:effectLst/>
                <a:latin typeface="Calibri" panose="020F0502020204030204" pitchFamily="34" charset="0"/>
                <a:ea typeface="Times New Roman" panose="02020603050405020304" pitchFamily="18" charset="0"/>
              </a:rPr>
              <a:t>12 persons are dead at the scene, about 60 require hospitalization, and about 100 are being evaluated for minor injuries.</a:t>
            </a:r>
          </a:p>
          <a:p>
            <a:r>
              <a:rPr lang="en-US" sz="2900" dirty="0">
                <a:effectLst/>
                <a:latin typeface="Calibri" panose="020F0502020204030204" pitchFamily="34" charset="0"/>
                <a:ea typeface="Times New Roman" panose="02020603050405020304" pitchFamily="18" charset="0"/>
              </a:rPr>
              <a:t>A state of emergency is declared</a:t>
            </a:r>
            <a:r>
              <a:rPr lang="en-US" sz="2900" dirty="0">
                <a:latin typeface="Calibri" panose="020F0502020204030204" pitchFamily="34" charset="0"/>
                <a:ea typeface="Times New Roman" panose="02020603050405020304" pitchFamily="18" charset="0"/>
              </a:rPr>
              <a:t> to support </a:t>
            </a:r>
            <a:r>
              <a:rPr lang="en-US" sz="2900" dirty="0">
                <a:effectLst/>
                <a:latin typeface="Calibri" panose="020F0502020204030204" pitchFamily="34" charset="0"/>
                <a:ea typeface="Times New Roman" panose="02020603050405020304" pitchFamily="18" charset="0"/>
              </a:rPr>
              <a:t>federal requests for Strategic National Stockpile (SNS) assets, additional </a:t>
            </a:r>
            <a:r>
              <a:rPr lang="en-US" sz="2900" dirty="0">
                <a:latin typeface="Calibri" panose="020F0502020204030204" pitchFamily="34" charset="0"/>
                <a:ea typeface="Times New Roman" panose="02020603050405020304" pitchFamily="18" charset="0"/>
              </a:rPr>
              <a:t>disaster services.</a:t>
            </a:r>
          </a:p>
          <a:p>
            <a:r>
              <a:rPr lang="en-US" sz="2900" dirty="0">
                <a:latin typeface="Calibri" panose="020F0502020204030204" pitchFamily="34" charset="0"/>
                <a:ea typeface="Times New Roman" panose="02020603050405020304" pitchFamily="18" charset="0"/>
              </a:rPr>
              <a:t>N</a:t>
            </a:r>
            <a:r>
              <a:rPr lang="en-US" sz="2900" dirty="0">
                <a:effectLst/>
                <a:latin typeface="Calibri" panose="020F0502020204030204" pitchFamily="34" charset="0"/>
                <a:ea typeface="Times New Roman" panose="02020603050405020304" pitchFamily="18" charset="0"/>
              </a:rPr>
              <a:t>ews/social media outlets report the device was “radioactive;” 911 operators/Poison Control Centers are inundated with calls.</a:t>
            </a:r>
          </a:p>
          <a:p>
            <a:r>
              <a:rPr lang="en-US" sz="2900" dirty="0">
                <a:effectLst/>
                <a:latin typeface="Calibri" panose="020F0502020204030204" pitchFamily="34" charset="0"/>
                <a:ea typeface="Times New Roman" panose="02020603050405020304" pitchFamily="18" charset="0"/>
              </a:rPr>
              <a:t>Healthcare facilities are beginning to see patients and EMS transports of people who were nearby and now worried about potential contamination.</a:t>
            </a:r>
            <a:endParaRPr lang="en-US" sz="2900" dirty="0"/>
          </a:p>
          <a:p>
            <a:endParaRPr lang="en-US" sz="1800" dirty="0"/>
          </a:p>
        </p:txBody>
      </p:sp>
      <p:pic>
        <p:nvPicPr>
          <p:cNvPr id="7" name="Picture 6">
            <a:extLst>
              <a:ext uri="{FF2B5EF4-FFF2-40B4-BE49-F238E27FC236}">
                <a16:creationId xmlns:a16="http://schemas.microsoft.com/office/drawing/2014/main" id="{B94F773B-7519-43D5-BA9D-DC84DE908129}"/>
              </a:ext>
            </a:extLst>
          </p:cNvPr>
          <p:cNvPicPr>
            <a:picLocks noChangeAspect="1"/>
          </p:cNvPicPr>
          <p:nvPr/>
        </p:nvPicPr>
        <p:blipFill rotWithShape="1">
          <a:blip r:embed="rId3">
            <a:extLst>
              <a:ext uri="{28A0092B-C50C-407E-A947-70E740481C1C}">
                <a14:useLocalDpi xmlns:a14="http://schemas.microsoft.com/office/drawing/2010/main" val="0"/>
              </a:ext>
            </a:extLst>
          </a:blip>
          <a:srcRect l="2284" r="2284"/>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836563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60C49-DEAB-4CE4-AE67-0C1C23B31BC8}"/>
              </a:ext>
            </a:extLst>
          </p:cNvPr>
          <p:cNvSpPr>
            <a:spLocks noGrp="1"/>
          </p:cNvSpPr>
          <p:nvPr>
            <p:ph type="title"/>
          </p:nvPr>
        </p:nvSpPr>
        <p:spPr>
          <a:xfrm>
            <a:off x="838200" y="119743"/>
            <a:ext cx="10515600" cy="734332"/>
          </a:xfrm>
        </p:spPr>
        <p:txBody>
          <a:bodyPr>
            <a:normAutofit/>
          </a:bodyPr>
          <a:lstStyle/>
          <a:p>
            <a:r>
              <a:rPr lang="en-US" dirty="0"/>
              <a:t>Module 2 Discussion Questions</a:t>
            </a:r>
          </a:p>
        </p:txBody>
      </p:sp>
      <p:sp>
        <p:nvSpPr>
          <p:cNvPr id="3" name="Content Placeholder 2">
            <a:extLst>
              <a:ext uri="{FF2B5EF4-FFF2-40B4-BE49-F238E27FC236}">
                <a16:creationId xmlns:a16="http://schemas.microsoft.com/office/drawing/2014/main" id="{C6BF4D72-4562-4E92-9974-E814091BB0DF}"/>
              </a:ext>
            </a:extLst>
          </p:cNvPr>
          <p:cNvSpPr>
            <a:spLocks noGrp="1"/>
          </p:cNvSpPr>
          <p:nvPr>
            <p:ph idx="1"/>
          </p:nvPr>
        </p:nvSpPr>
        <p:spPr>
          <a:xfrm>
            <a:off x="508000" y="854075"/>
            <a:ext cx="11328399" cy="5884182"/>
          </a:xfrm>
        </p:spPr>
        <p:txBody>
          <a:bodyPr>
            <a:normAutofit/>
          </a:bodyPr>
          <a:lstStyle/>
          <a:p>
            <a:pPr marL="514350" marR="0" lvl="0" indent="-514350">
              <a:spcBef>
                <a:spcPts val="600"/>
              </a:spcBef>
              <a:spcAft>
                <a:spcPts val="600"/>
              </a:spcAft>
              <a:buFont typeface="+mj-lt"/>
              <a:buAutoNum type="arabicPeriod"/>
            </a:pPr>
            <a:r>
              <a:rPr lang="en-US" sz="2000" dirty="0">
                <a:effectLst/>
                <a:latin typeface="Calibri" panose="020F0502020204030204" pitchFamily="34" charset="0"/>
                <a:ea typeface="Times New Roman" panose="02020603050405020304" pitchFamily="18" charset="0"/>
              </a:rPr>
              <a:t>Do the HCC and its members response activities change now that this is a confirmed intentional radiological attack?</a:t>
            </a:r>
          </a:p>
          <a:p>
            <a:pPr marL="514350" marR="0" lvl="0" indent="-514350">
              <a:spcBef>
                <a:spcPts val="600"/>
              </a:spcBef>
              <a:spcAft>
                <a:spcPts val="600"/>
              </a:spcAft>
              <a:buFont typeface="+mj-lt"/>
              <a:buAutoNum type="arabicPeriod"/>
            </a:pPr>
            <a:r>
              <a:rPr lang="en-US" sz="2000" dirty="0">
                <a:solidFill>
                  <a:srgbClr val="000000"/>
                </a:solidFill>
                <a:effectLst/>
                <a:ea typeface="Times New Roman" panose="02020603050405020304" pitchFamily="18" charset="0"/>
              </a:rPr>
              <a:t>Who has the healthcare coordination role at this point? What is it?</a:t>
            </a:r>
          </a:p>
          <a:p>
            <a:pPr marL="514350" marR="0" lvl="0" indent="-514350">
              <a:spcBef>
                <a:spcPts val="600"/>
              </a:spcBef>
              <a:spcAft>
                <a:spcPts val="600"/>
              </a:spcAft>
              <a:buFont typeface="+mj-lt"/>
              <a:buAutoNum type="arabicPeriod"/>
            </a:pPr>
            <a:r>
              <a:rPr lang="en-US" sz="1900" dirty="0">
                <a:solidFill>
                  <a:srgbClr val="000000"/>
                </a:solidFill>
                <a:effectLst/>
                <a:ea typeface="Times New Roman" panose="02020603050405020304" pitchFamily="18" charset="0"/>
              </a:rPr>
              <a:t>Who is coordinating messaging to the public? What are the key messages to get out?</a:t>
            </a:r>
          </a:p>
          <a:p>
            <a:pPr marL="514350" marR="0" lvl="0" indent="-514350">
              <a:spcBef>
                <a:spcPts val="600"/>
              </a:spcBef>
              <a:spcAft>
                <a:spcPts val="600"/>
              </a:spcAft>
              <a:buFont typeface="+mj-lt"/>
              <a:buAutoNum type="arabicPeriod"/>
            </a:pPr>
            <a:r>
              <a:rPr lang="en-US" sz="1900" dirty="0">
                <a:solidFill>
                  <a:srgbClr val="000000"/>
                </a:solidFill>
                <a:effectLst/>
                <a:ea typeface="Times New Roman" panose="02020603050405020304" pitchFamily="18" charset="0"/>
              </a:rPr>
              <a:t>Who has responsibility for community screening locations for persons that are worried about contamination?</a:t>
            </a:r>
          </a:p>
          <a:p>
            <a:pPr marL="514350" indent="-514350">
              <a:spcBef>
                <a:spcPts val="600"/>
              </a:spcBef>
              <a:spcAft>
                <a:spcPts val="600"/>
              </a:spcAft>
              <a:buFont typeface="+mj-lt"/>
              <a:buAutoNum type="arabicPeriod"/>
            </a:pPr>
            <a:r>
              <a:rPr lang="en-US" sz="2000" dirty="0">
                <a:solidFill>
                  <a:srgbClr val="000000"/>
                </a:solidFill>
                <a:effectLst/>
                <a:ea typeface="Times New Roman" panose="02020603050405020304" pitchFamily="18" charset="0"/>
              </a:rPr>
              <a:t>How are you triaging patients to distinguish among those needing medical evaluation, those needing community-based screening, and those that do not need screening? </a:t>
            </a:r>
          </a:p>
          <a:p>
            <a:pPr marL="1428750" lvl="2" indent="-514350">
              <a:spcBef>
                <a:spcPts val="600"/>
              </a:spcBef>
              <a:spcAft>
                <a:spcPts val="600"/>
              </a:spcAft>
              <a:buFont typeface="+mj-lt"/>
              <a:buAutoNum type="alphaLcPeriod"/>
            </a:pPr>
            <a:r>
              <a:rPr lang="en-US" sz="1900" dirty="0">
                <a:solidFill>
                  <a:srgbClr val="000000"/>
                </a:solidFill>
                <a:effectLst/>
                <a:ea typeface="Times New Roman" panose="02020603050405020304" pitchFamily="18" charset="0"/>
              </a:rPr>
              <a:t>Who will operate the community reception center? When/how would those be coordinated, managed, supplied? </a:t>
            </a:r>
          </a:p>
          <a:p>
            <a:pPr marL="1428750" lvl="2" indent="-514350">
              <a:spcBef>
                <a:spcPts val="600"/>
              </a:spcBef>
              <a:spcAft>
                <a:spcPts val="600"/>
              </a:spcAft>
              <a:buFont typeface="+mj-lt"/>
              <a:buAutoNum type="alphaLcPeriod"/>
            </a:pPr>
            <a:r>
              <a:rPr lang="en-US" sz="2000" dirty="0">
                <a:solidFill>
                  <a:srgbClr val="000000"/>
                </a:solidFill>
                <a:effectLst/>
                <a:ea typeface="Times New Roman" panose="02020603050405020304" pitchFamily="18" charset="0"/>
              </a:rPr>
              <a:t>How will hospitals assess their current patients for contamination? How will hospitals triage and refer those that are seeking contamination assessment only?</a:t>
            </a:r>
          </a:p>
          <a:p>
            <a:pPr marL="514350" indent="-514350">
              <a:spcBef>
                <a:spcPts val="600"/>
              </a:spcBef>
              <a:spcAft>
                <a:spcPts val="600"/>
              </a:spcAft>
              <a:buFont typeface="+mj-lt"/>
              <a:buAutoNum type="arabicPeriod"/>
            </a:pPr>
            <a:r>
              <a:rPr lang="en-US" sz="2000" dirty="0">
                <a:solidFill>
                  <a:srgbClr val="000000"/>
                </a:solidFill>
                <a:effectLst/>
                <a:ea typeface="Times New Roman" panose="02020603050405020304" pitchFamily="18" charset="0"/>
              </a:rPr>
              <a:t>Do facility staff understand plans for contamination control and workforce safety/exposure protocols? </a:t>
            </a:r>
          </a:p>
          <a:p>
            <a:pPr marL="514350" indent="-514350">
              <a:spcBef>
                <a:spcPts val="600"/>
              </a:spcBef>
              <a:spcAft>
                <a:spcPts val="600"/>
              </a:spcAft>
              <a:buFont typeface="+mj-lt"/>
              <a:buAutoNum type="arabicPeriod"/>
            </a:pPr>
            <a:r>
              <a:rPr lang="en-US" sz="2000" dirty="0">
                <a:solidFill>
                  <a:srgbClr val="000000"/>
                </a:solidFill>
                <a:effectLst/>
                <a:ea typeface="Times New Roman" panose="02020603050405020304" pitchFamily="18" charset="0"/>
              </a:rPr>
              <a:t>Do the hospitals have a plan for evaluating those patients with significant contamination for radiation injury and internal contamination (e.g., </a:t>
            </a:r>
            <a:r>
              <a:rPr lang="en-US" sz="2000" dirty="0" err="1">
                <a:solidFill>
                  <a:srgbClr val="000000"/>
                </a:solidFill>
                <a:effectLst/>
                <a:ea typeface="Times New Roman" panose="02020603050405020304" pitchFamily="18" charset="0"/>
              </a:rPr>
              <a:t>CBC+Diff</a:t>
            </a:r>
            <a:r>
              <a:rPr lang="en-US" sz="2000" dirty="0">
                <a:solidFill>
                  <a:srgbClr val="000000"/>
                </a:solidFill>
                <a:effectLst/>
                <a:ea typeface="Times New Roman" panose="02020603050405020304" pitchFamily="18" charset="0"/>
              </a:rPr>
              <a:t> for ALC counts and use of stool/urine monitoring)? If not, who will they work with to obtain these?</a:t>
            </a:r>
          </a:p>
          <a:p>
            <a:pPr marL="514350" marR="0" lvl="0" indent="-514350">
              <a:spcBef>
                <a:spcPts val="600"/>
              </a:spcBef>
              <a:spcAft>
                <a:spcPts val="600"/>
              </a:spcAft>
              <a:buFont typeface="+mj-lt"/>
              <a:buAutoNum type="arabicPeriod"/>
            </a:pPr>
            <a:endParaRPr lang="en-US" sz="2000" dirty="0">
              <a:solidFill>
                <a:srgbClr val="000000"/>
              </a:solidFill>
              <a:effectLst/>
              <a:ea typeface="Times New Roman" panose="02020603050405020304" pitchFamily="18" charset="0"/>
            </a:endParaRPr>
          </a:p>
        </p:txBody>
      </p:sp>
    </p:spTree>
    <p:extLst>
      <p:ext uri="{BB962C8B-B14F-4D97-AF65-F5344CB8AC3E}">
        <p14:creationId xmlns:p14="http://schemas.microsoft.com/office/powerpoint/2010/main" val="3421901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60C49-DEAB-4CE4-AE67-0C1C23B31BC8}"/>
              </a:ext>
            </a:extLst>
          </p:cNvPr>
          <p:cNvSpPr>
            <a:spLocks noGrp="1"/>
          </p:cNvSpPr>
          <p:nvPr>
            <p:ph type="title"/>
          </p:nvPr>
        </p:nvSpPr>
        <p:spPr>
          <a:xfrm>
            <a:off x="838200" y="119743"/>
            <a:ext cx="10515600" cy="734332"/>
          </a:xfrm>
        </p:spPr>
        <p:txBody>
          <a:bodyPr/>
          <a:lstStyle/>
          <a:p>
            <a:r>
              <a:rPr lang="en-US" dirty="0"/>
              <a:t>Module 2 Discussion Questions (continued)</a:t>
            </a:r>
          </a:p>
        </p:txBody>
      </p:sp>
      <p:sp>
        <p:nvSpPr>
          <p:cNvPr id="3" name="Content Placeholder 2">
            <a:extLst>
              <a:ext uri="{FF2B5EF4-FFF2-40B4-BE49-F238E27FC236}">
                <a16:creationId xmlns:a16="http://schemas.microsoft.com/office/drawing/2014/main" id="{C6BF4D72-4562-4E92-9974-E814091BB0DF}"/>
              </a:ext>
            </a:extLst>
          </p:cNvPr>
          <p:cNvSpPr>
            <a:spLocks noGrp="1"/>
          </p:cNvSpPr>
          <p:nvPr>
            <p:ph idx="1"/>
          </p:nvPr>
        </p:nvSpPr>
        <p:spPr>
          <a:xfrm>
            <a:off x="552959" y="854075"/>
            <a:ext cx="10617550" cy="5719720"/>
          </a:xfrm>
        </p:spPr>
        <p:txBody>
          <a:bodyPr>
            <a:normAutofit/>
          </a:bodyPr>
          <a:lstStyle/>
          <a:p>
            <a:pPr marL="514350" indent="-514350">
              <a:buFont typeface="+mj-lt"/>
              <a:buAutoNum type="arabicPeriod" startAt="8"/>
            </a:pPr>
            <a:r>
              <a:rPr lang="en-US" sz="2000" dirty="0"/>
              <a:t>What is the EMS plan for local distribution of casualties (e.g., what patients go to which hospitals if there are multiple ones receiving varying levels of trauma)? What is their capacity? What are their treatment limits (e.g., not a level-1 trauma center, unable to receive high number of respiratory distress patients, specialize in burn care)?</a:t>
            </a:r>
          </a:p>
          <a:p>
            <a:pPr marL="514350" indent="-514350">
              <a:buFont typeface="+mj-lt"/>
              <a:buAutoNum type="arabicPeriod" startAt="8"/>
            </a:pPr>
            <a:r>
              <a:rPr lang="en-US" sz="2000" dirty="0"/>
              <a:t>What special considerations affect EMS patient transportation resources during a radiological emergency (e.g., EMS restrictions related to transportation and care of radiological casualties)?</a:t>
            </a:r>
          </a:p>
          <a:p>
            <a:pPr marL="514350" indent="-514350">
              <a:buFont typeface="+mj-lt"/>
              <a:buAutoNum type="arabicPeriod" startAt="8"/>
            </a:pPr>
            <a:r>
              <a:rPr lang="en-US" sz="2000" dirty="0">
                <a:solidFill>
                  <a:srgbClr val="000000"/>
                </a:solidFill>
                <a:effectLst/>
                <a:ea typeface="Times New Roman" panose="02020603050405020304" pitchFamily="18" charset="0"/>
                <a:cs typeface="Calibri" panose="020F0502020204030204" pitchFamily="34" charset="0"/>
              </a:rPr>
              <a:t>How will the community reception center (radiological screening site) be staffed? </a:t>
            </a:r>
            <a:r>
              <a:rPr lang="en-US" sz="2000" dirty="0">
                <a:solidFill>
                  <a:srgbClr val="000000"/>
                </a:solidFill>
                <a:effectLst/>
                <a:ea typeface="Times New Roman" panose="02020603050405020304" pitchFamily="18" charset="0"/>
              </a:rPr>
              <a:t>Where will radiological screening equipment be sourced from?</a:t>
            </a:r>
            <a:endParaRPr lang="en-US" sz="2000" dirty="0">
              <a:solidFill>
                <a:srgbClr val="000000"/>
              </a:solidFill>
              <a:effectLst/>
              <a:ea typeface="Times New Roman" panose="02020603050405020304" pitchFamily="18" charset="0"/>
              <a:cs typeface="Calibri" panose="020F0502020204030204" pitchFamily="34" charset="0"/>
            </a:endParaRPr>
          </a:p>
          <a:p>
            <a:pPr marL="514350" indent="-514350">
              <a:buFont typeface="+mj-lt"/>
              <a:buAutoNum type="arabicPeriod" startAt="8"/>
            </a:pPr>
            <a:r>
              <a:rPr lang="en-US" sz="2000" dirty="0">
                <a:effectLst/>
                <a:ea typeface="Times New Roman" panose="02020603050405020304" pitchFamily="18" charset="0"/>
                <a:cs typeface="Times New Roman" panose="02020603050405020304" pitchFamily="18" charset="0"/>
              </a:rPr>
              <a:t>How will </a:t>
            </a:r>
            <a:r>
              <a:rPr lang="en-US" sz="2000" dirty="0">
                <a:effectLst/>
                <a:latin typeface="Calibri" panose="020F0502020204030204" pitchFamily="34" charset="0"/>
                <a:ea typeface="Times New Roman" panose="02020603050405020304" pitchFamily="18" charset="0"/>
              </a:rPr>
              <a:t>requests for chelating agents such as Prussian Blue (PB) from SNS be made? Where will they be delivered</a:t>
            </a:r>
            <a:r>
              <a:rPr lang="en-US" sz="2000" dirty="0">
                <a:effectLst/>
                <a:ea typeface="Times New Roman" panose="02020603050405020304" pitchFamily="18" charset="0"/>
                <a:cs typeface="Times New Roman" panose="02020603050405020304" pitchFamily="18" charset="0"/>
              </a:rPr>
              <a:t>? </a:t>
            </a:r>
          </a:p>
          <a:p>
            <a:pPr marL="1428750" lvl="2" indent="-514350">
              <a:buFont typeface="+mj-lt"/>
              <a:buAutoNum type="alphaLcPeriod"/>
            </a:pPr>
            <a:r>
              <a:rPr lang="en-US" dirty="0">
                <a:effectLst/>
                <a:ea typeface="Times New Roman" panose="02020603050405020304" pitchFamily="18" charset="0"/>
                <a:cs typeface="Times New Roman" panose="02020603050405020304" pitchFamily="18" charset="0"/>
              </a:rPr>
              <a:t>Who has information about local/federal stockpiles? How do you communicate with them?</a:t>
            </a:r>
          </a:p>
          <a:p>
            <a:pPr marL="1428750" lvl="2" indent="-514350">
              <a:buFont typeface="+mj-lt"/>
              <a:buAutoNum type="alphaLcPeriod"/>
            </a:pPr>
            <a:r>
              <a:rPr lang="en-US" dirty="0">
                <a:effectLst/>
                <a:ea typeface="Times New Roman" panose="02020603050405020304" pitchFamily="18" charset="0"/>
                <a:cs typeface="Times New Roman" panose="02020603050405020304" pitchFamily="18" charset="0"/>
              </a:rPr>
              <a:t>Will supplies require special storage conditions or security protocol? </a:t>
            </a:r>
          </a:p>
          <a:p>
            <a:pPr marL="1428750" lvl="2" indent="-514350">
              <a:buFont typeface="+mj-lt"/>
              <a:buAutoNum type="alphaLcPeriod"/>
            </a:pPr>
            <a:r>
              <a:rPr lang="en-US" dirty="0">
                <a:effectLst/>
                <a:ea typeface="Times New Roman" panose="02020603050405020304" pitchFamily="18" charset="0"/>
                <a:cs typeface="Times New Roman" panose="02020603050405020304" pitchFamily="18" charset="0"/>
              </a:rPr>
              <a:t>Is there a toxicologist with experience/knowledge for using PB available?</a:t>
            </a:r>
          </a:p>
          <a:p>
            <a:pPr marL="514350" indent="-514350">
              <a:buFont typeface="+mj-lt"/>
              <a:buAutoNum type="arabicPeriod" startAt="8"/>
            </a:pPr>
            <a:r>
              <a:rPr lang="en-US" sz="2000" dirty="0">
                <a:effectLst/>
                <a:ea typeface="Times New Roman" panose="02020603050405020304" pitchFamily="18" charset="0"/>
                <a:cs typeface="Times New Roman" panose="02020603050405020304" pitchFamily="18" charset="0"/>
              </a:rPr>
              <a:t>What agencies/contractors will the hospitals work with to address contaminated waste and low-level contamination of some tile floors that are not responding to usual clean up procedures?</a:t>
            </a:r>
          </a:p>
        </p:txBody>
      </p:sp>
    </p:spTree>
    <p:extLst>
      <p:ext uri="{BB962C8B-B14F-4D97-AF65-F5344CB8AC3E}">
        <p14:creationId xmlns:p14="http://schemas.microsoft.com/office/powerpoint/2010/main" val="663065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60C49-DEAB-4CE4-AE67-0C1C23B31BC8}"/>
              </a:ext>
            </a:extLst>
          </p:cNvPr>
          <p:cNvSpPr>
            <a:spLocks noGrp="1"/>
          </p:cNvSpPr>
          <p:nvPr>
            <p:ph type="title"/>
          </p:nvPr>
        </p:nvSpPr>
        <p:spPr>
          <a:xfrm>
            <a:off x="838200" y="119743"/>
            <a:ext cx="10515600" cy="734332"/>
          </a:xfrm>
        </p:spPr>
        <p:txBody>
          <a:bodyPr/>
          <a:lstStyle/>
          <a:p>
            <a:r>
              <a:rPr lang="en-US" dirty="0"/>
              <a:t>Module 2 Discussion Questions (continued)</a:t>
            </a:r>
          </a:p>
        </p:txBody>
      </p:sp>
      <p:sp>
        <p:nvSpPr>
          <p:cNvPr id="3" name="Content Placeholder 2">
            <a:extLst>
              <a:ext uri="{FF2B5EF4-FFF2-40B4-BE49-F238E27FC236}">
                <a16:creationId xmlns:a16="http://schemas.microsoft.com/office/drawing/2014/main" id="{C6BF4D72-4562-4E92-9974-E814091BB0DF}"/>
              </a:ext>
            </a:extLst>
          </p:cNvPr>
          <p:cNvSpPr>
            <a:spLocks noGrp="1"/>
          </p:cNvSpPr>
          <p:nvPr>
            <p:ph idx="1"/>
          </p:nvPr>
        </p:nvSpPr>
        <p:spPr>
          <a:xfrm>
            <a:off x="565150" y="1069148"/>
            <a:ext cx="11328399" cy="5109230"/>
          </a:xfrm>
        </p:spPr>
        <p:txBody>
          <a:bodyPr>
            <a:noAutofit/>
          </a:bodyPr>
          <a:lstStyle/>
          <a:p>
            <a:pPr marL="457200" indent="-457200">
              <a:buFont typeface="+mj-lt"/>
              <a:buAutoNum type="arabicPeriod" startAt="13"/>
            </a:pPr>
            <a:r>
              <a:rPr lang="en-US" sz="2000" dirty="0">
                <a:effectLst/>
                <a:ea typeface="Times New Roman" panose="02020603050405020304" pitchFamily="18" charset="0"/>
                <a:cs typeface="Times New Roman" panose="02020603050405020304" pitchFamily="18" charset="0"/>
              </a:rPr>
              <a:t>How is the EOC Joint Information Center (JIC) coordinating public information with the HCC(s)? </a:t>
            </a:r>
          </a:p>
          <a:p>
            <a:pPr marL="1428750" lvl="2" indent="-514350">
              <a:buFont typeface="+mj-lt"/>
              <a:buAutoNum type="alphaLcPeriod"/>
            </a:pPr>
            <a:r>
              <a:rPr lang="en-US" dirty="0">
                <a:effectLst/>
                <a:ea typeface="Times New Roman" panose="02020603050405020304" pitchFamily="18" charset="0"/>
                <a:cs typeface="Times New Roman" panose="02020603050405020304" pitchFamily="18" charset="0"/>
              </a:rPr>
              <a:t>How will you ensure clear and consistent risk communication messaging to the public and media to prevent/mitigate mass panic?</a:t>
            </a:r>
          </a:p>
          <a:p>
            <a:pPr marL="1428750" lvl="2" indent="-514350">
              <a:buFont typeface="+mj-lt"/>
              <a:buAutoNum type="alphaLcPeriod"/>
            </a:pPr>
            <a:r>
              <a:rPr lang="en-US" dirty="0">
                <a:solidFill>
                  <a:srgbClr val="000000"/>
                </a:solidFill>
                <a:effectLst/>
                <a:ea typeface="Times New Roman" panose="02020603050405020304" pitchFamily="18" charset="0"/>
              </a:rPr>
              <a:t>Are there readily available RDD information packets/scripts available for patients and staff?</a:t>
            </a:r>
            <a:endParaRPr lang="en-US" dirty="0">
              <a:effectLst/>
              <a:ea typeface="Times New Roman" panose="02020603050405020304" pitchFamily="18" charset="0"/>
              <a:cs typeface="Times New Roman" panose="02020603050405020304" pitchFamily="18" charset="0"/>
            </a:endParaRPr>
          </a:p>
          <a:p>
            <a:pPr marL="457200" marR="0" lvl="0" indent="-457200">
              <a:spcBef>
                <a:spcPts val="600"/>
              </a:spcBef>
              <a:spcAft>
                <a:spcPts val="600"/>
              </a:spcAft>
              <a:buFont typeface="+mj-lt"/>
              <a:buAutoNum type="arabicPeriod" startAt="12"/>
            </a:pPr>
            <a:endParaRPr lang="en-US" sz="2000" dirty="0">
              <a:solidFill>
                <a:srgbClr val="FF0000"/>
              </a:solidFill>
            </a:endParaRPr>
          </a:p>
          <a:p>
            <a:pPr marL="457200" marR="0" lvl="0" indent="-457200">
              <a:spcBef>
                <a:spcPts val="600"/>
              </a:spcBef>
              <a:spcAft>
                <a:spcPts val="600"/>
              </a:spcAft>
              <a:buFont typeface="+mj-lt"/>
              <a:buAutoNum type="arabicPeriod" startAt="14"/>
            </a:pPr>
            <a:r>
              <a:rPr lang="en-US" sz="2000" dirty="0"/>
              <a:t>How will you address provider/public safety information needs to ensure that workers feel safe? (Note that only trivial levels of radiation have been detected outside of the cordoned area).</a:t>
            </a:r>
          </a:p>
          <a:p>
            <a:pPr marL="457200" marR="0" lvl="0" indent="-457200">
              <a:spcBef>
                <a:spcPts val="600"/>
              </a:spcBef>
              <a:spcAft>
                <a:spcPts val="600"/>
              </a:spcAft>
              <a:buFont typeface="+mj-lt"/>
              <a:buAutoNum type="arabicPeriod" startAt="14"/>
            </a:pPr>
            <a:endParaRPr lang="en-US" sz="2000" dirty="0"/>
          </a:p>
          <a:p>
            <a:pPr marL="457200" marR="0" lvl="0" indent="-457200">
              <a:spcBef>
                <a:spcPts val="600"/>
              </a:spcBef>
              <a:spcAft>
                <a:spcPts val="600"/>
              </a:spcAft>
              <a:buFont typeface="+mj-lt"/>
              <a:buAutoNum type="arabicPeriod" startAt="14"/>
            </a:pPr>
            <a:r>
              <a:rPr lang="en-US" sz="2000" dirty="0"/>
              <a:t>How is HCC clinical and surge information being collected and distributed (e.g., via email, special portal, messaging boards) to ensure consistent care and guidance across facilities? </a:t>
            </a:r>
          </a:p>
          <a:p>
            <a:pPr marL="1371600" lvl="2" indent="-457200">
              <a:spcBef>
                <a:spcPts val="600"/>
              </a:spcBef>
              <a:spcAft>
                <a:spcPts val="600"/>
              </a:spcAft>
              <a:buFont typeface="+mj-lt"/>
              <a:buAutoNum type="alphaLcPeriod"/>
            </a:pPr>
            <a:r>
              <a:rPr lang="en-US" sz="1900" dirty="0"/>
              <a:t>Are special reporting requirements, metrics, or data being collected for situational awareness (e.g., hospital capacity, number exposed, transport needs, supply requests)?</a:t>
            </a:r>
          </a:p>
          <a:p>
            <a:pPr marL="1371600" lvl="2" indent="-457200">
              <a:spcBef>
                <a:spcPts val="600"/>
              </a:spcBef>
              <a:spcAft>
                <a:spcPts val="600"/>
              </a:spcAft>
              <a:buFont typeface="+mj-lt"/>
              <a:buAutoNum type="alphaLcPeriod"/>
            </a:pPr>
            <a:r>
              <a:rPr lang="en-US" sz="2000" dirty="0"/>
              <a:t>How will the HCC coordinate and share patient information across multiple facilities for patient tracking and family re-unification?</a:t>
            </a:r>
          </a:p>
          <a:p>
            <a:pPr marL="457200" marR="0" lvl="0" indent="-457200">
              <a:spcBef>
                <a:spcPts val="600"/>
              </a:spcBef>
              <a:spcAft>
                <a:spcPts val="600"/>
              </a:spcAft>
              <a:buFont typeface="+mj-lt"/>
              <a:buAutoNum type="arabicPeriod" startAt="14"/>
            </a:pPr>
            <a:endParaRPr lang="en-US" sz="2000" dirty="0"/>
          </a:p>
          <a:p>
            <a:pPr marL="457200" marR="0" lvl="0" indent="-457200">
              <a:spcBef>
                <a:spcPts val="600"/>
              </a:spcBef>
              <a:spcAft>
                <a:spcPts val="600"/>
              </a:spcAft>
              <a:buFont typeface="+mj-lt"/>
              <a:buAutoNum type="arabicPeriod" startAt="14"/>
            </a:pPr>
            <a:endParaRPr lang="en-US" sz="2200" dirty="0">
              <a:solidFill>
                <a:srgbClr val="FF0000"/>
              </a:solidFill>
            </a:endParaRPr>
          </a:p>
        </p:txBody>
      </p:sp>
    </p:spTree>
    <p:extLst>
      <p:ext uri="{BB962C8B-B14F-4D97-AF65-F5344CB8AC3E}">
        <p14:creationId xmlns:p14="http://schemas.microsoft.com/office/powerpoint/2010/main" val="4633221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84211-4F91-49B0-9E04-83D0550025C6}"/>
              </a:ext>
            </a:extLst>
          </p:cNvPr>
          <p:cNvSpPr>
            <a:spLocks noGrp="1"/>
          </p:cNvSpPr>
          <p:nvPr>
            <p:ph type="title"/>
          </p:nvPr>
        </p:nvSpPr>
        <p:spPr>
          <a:xfrm>
            <a:off x="1136428" y="627564"/>
            <a:ext cx="7474172" cy="1325563"/>
          </a:xfrm>
        </p:spPr>
        <p:txBody>
          <a:bodyPr>
            <a:normAutofit/>
          </a:bodyPr>
          <a:lstStyle/>
          <a:p>
            <a:r>
              <a:rPr lang="en-US" dirty="0"/>
              <a:t>Module 2 Report Out</a:t>
            </a:r>
          </a:p>
        </p:txBody>
      </p:sp>
      <p:sp>
        <p:nvSpPr>
          <p:cNvPr id="3" name="Content Placeholder 2">
            <a:extLst>
              <a:ext uri="{FF2B5EF4-FFF2-40B4-BE49-F238E27FC236}">
                <a16:creationId xmlns:a16="http://schemas.microsoft.com/office/drawing/2014/main" id="{BC122C42-DF67-486C-A8F0-ADC78005BBC2}"/>
              </a:ext>
            </a:extLst>
          </p:cNvPr>
          <p:cNvSpPr>
            <a:spLocks noGrp="1"/>
          </p:cNvSpPr>
          <p:nvPr>
            <p:ph idx="1"/>
          </p:nvPr>
        </p:nvSpPr>
        <p:spPr>
          <a:xfrm>
            <a:off x="1136429" y="2278173"/>
            <a:ext cx="6467867" cy="3450613"/>
          </a:xfrm>
        </p:spPr>
        <p:txBody>
          <a:bodyPr anchor="ctr">
            <a:normAutofit/>
          </a:bodyPr>
          <a:lstStyle/>
          <a:p>
            <a:r>
              <a:rPr lang="en-US" sz="2400" dirty="0"/>
              <a:t>Each table provides top three lessons, due outs, action items.</a:t>
            </a:r>
          </a:p>
          <a:p>
            <a:r>
              <a:rPr lang="en-US" sz="2400" dirty="0"/>
              <a:t>Provide the rest of your notes to the exercise facilitator.</a:t>
            </a:r>
          </a:p>
          <a:p>
            <a:r>
              <a:rPr lang="en-US" sz="2400" dirty="0"/>
              <a:t>Please select a team scribe with legible handwriting.</a:t>
            </a:r>
          </a:p>
          <a:p>
            <a:pPr marL="0" indent="0">
              <a:buNone/>
            </a:pPr>
            <a:endParaRPr lang="en-US" sz="2400" dirty="0"/>
          </a:p>
          <a:p>
            <a:endParaRPr lang="en-US" sz="24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0A7B1511-9BA5-4184-99CB-484557146F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1868" y="2857501"/>
            <a:ext cx="1267236" cy="1142998"/>
          </a:xfrm>
          <a:prstGeom prst="rect">
            <a:avLst/>
          </a:prstGeom>
        </p:spPr>
      </p:pic>
    </p:spTree>
    <p:extLst>
      <p:ext uri="{BB962C8B-B14F-4D97-AF65-F5344CB8AC3E}">
        <p14:creationId xmlns:p14="http://schemas.microsoft.com/office/powerpoint/2010/main" val="2926407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580D5-FE24-463E-8A35-2C9BB9FBE259}"/>
              </a:ext>
            </a:extLst>
          </p:cNvPr>
          <p:cNvSpPr>
            <a:spLocks noGrp="1"/>
          </p:cNvSpPr>
          <p:nvPr>
            <p:ph type="title"/>
          </p:nvPr>
        </p:nvSpPr>
        <p:spPr>
          <a:xfrm>
            <a:off x="655320" y="365125"/>
            <a:ext cx="5120114" cy="1692794"/>
          </a:xfrm>
        </p:spPr>
        <p:txBody>
          <a:bodyPr>
            <a:normAutofit/>
          </a:bodyPr>
          <a:lstStyle/>
          <a:p>
            <a:r>
              <a:rPr lang="en-US" dirty="0"/>
              <a:t>Module 3</a:t>
            </a:r>
          </a:p>
        </p:txBody>
      </p:sp>
      <p:sp>
        <p:nvSpPr>
          <p:cNvPr id="3" name="Content Placeholder 2">
            <a:extLst>
              <a:ext uri="{FF2B5EF4-FFF2-40B4-BE49-F238E27FC236}">
                <a16:creationId xmlns:a16="http://schemas.microsoft.com/office/drawing/2014/main" id="{FB51C2B7-C832-4F3C-9C36-BAD3BDEA65EE}"/>
              </a:ext>
            </a:extLst>
          </p:cNvPr>
          <p:cNvSpPr>
            <a:spLocks noGrp="1"/>
          </p:cNvSpPr>
          <p:nvPr>
            <p:ph idx="1"/>
          </p:nvPr>
        </p:nvSpPr>
        <p:spPr>
          <a:xfrm>
            <a:off x="253539" y="1584960"/>
            <a:ext cx="5842461" cy="5084063"/>
          </a:xfrm>
        </p:spPr>
        <p:txBody>
          <a:bodyPr>
            <a:normAutofit fontScale="55000" lnSpcReduction="20000"/>
          </a:bodyPr>
          <a:lstStyle/>
          <a:p>
            <a:pPr marL="0" indent="0">
              <a:buNone/>
            </a:pPr>
            <a:r>
              <a:rPr lang="en-US" sz="3300" b="1" dirty="0">
                <a:solidFill>
                  <a:srgbClr val="002F80"/>
                </a:solidFill>
              </a:rPr>
              <a:t>Tuesday Morning, 8:00 am and beyond (Recognition + 14 hours)</a:t>
            </a:r>
          </a:p>
          <a:p>
            <a:r>
              <a:rPr lang="en-US" sz="3300" dirty="0"/>
              <a:t>By 12:00 pm it is verified the explosion was caused by a Radiological Dispersal Device (RDD) (i.e., a “dirty bomb”). Investigators confirm the device contained cesium-137.</a:t>
            </a:r>
          </a:p>
          <a:p>
            <a:r>
              <a:rPr lang="en-US" sz="3300" dirty="0"/>
              <a:t>Physical damage confined to the front of several buildings and their facing interiors. That block and a three-block downwind area are cordoned and evacuated; their surface contamination levels exceed 10mrem/h, with higher levels at the site of the detonation.</a:t>
            </a:r>
          </a:p>
          <a:p>
            <a:r>
              <a:rPr lang="en-US" sz="3300" dirty="0">
                <a:effectLst/>
                <a:latin typeface="Calibri" panose="020F0502020204030204" pitchFamily="34" charset="0"/>
                <a:ea typeface="Times New Roman" panose="02020603050405020304" pitchFamily="18" charset="0"/>
              </a:rPr>
              <a:t>12 persons are dead at the scene, about 60 require hospitalization, and about 100 are being evaluated for minor injuries.</a:t>
            </a:r>
          </a:p>
          <a:p>
            <a:r>
              <a:rPr lang="en-US" sz="3300" dirty="0">
                <a:effectLst/>
                <a:latin typeface="Calibri" panose="020F0502020204030204" pitchFamily="34" charset="0"/>
                <a:ea typeface="Times New Roman" panose="02020603050405020304" pitchFamily="18" charset="0"/>
              </a:rPr>
              <a:t>A state of emergency is declared</a:t>
            </a:r>
            <a:r>
              <a:rPr lang="en-US" sz="3300" dirty="0">
                <a:latin typeface="Calibri" panose="020F0502020204030204" pitchFamily="34" charset="0"/>
                <a:ea typeface="Times New Roman" panose="02020603050405020304" pitchFamily="18" charset="0"/>
              </a:rPr>
              <a:t> to support </a:t>
            </a:r>
            <a:r>
              <a:rPr lang="en-US" sz="3300" dirty="0">
                <a:effectLst/>
                <a:latin typeface="Calibri" panose="020F0502020204030204" pitchFamily="34" charset="0"/>
                <a:ea typeface="Times New Roman" panose="02020603050405020304" pitchFamily="18" charset="0"/>
              </a:rPr>
              <a:t>federal requests for Strategic National Stockpile (SNS) assets, additional </a:t>
            </a:r>
            <a:r>
              <a:rPr lang="en-US" sz="3300" dirty="0">
                <a:latin typeface="Calibri" panose="020F0502020204030204" pitchFamily="34" charset="0"/>
                <a:ea typeface="Times New Roman" panose="02020603050405020304" pitchFamily="18" charset="0"/>
              </a:rPr>
              <a:t>disaster services.</a:t>
            </a:r>
          </a:p>
          <a:p>
            <a:r>
              <a:rPr lang="en-US" sz="3300" dirty="0">
                <a:latin typeface="Calibri" panose="020F0502020204030204" pitchFamily="34" charset="0"/>
                <a:ea typeface="Times New Roman" panose="02020603050405020304" pitchFamily="18" charset="0"/>
              </a:rPr>
              <a:t>N</a:t>
            </a:r>
            <a:r>
              <a:rPr lang="en-US" sz="3300" dirty="0">
                <a:effectLst/>
                <a:latin typeface="Calibri" panose="020F0502020204030204" pitchFamily="34" charset="0"/>
                <a:ea typeface="Times New Roman" panose="02020603050405020304" pitchFamily="18" charset="0"/>
              </a:rPr>
              <a:t>ews/social media outlets report the device was “radioactive;” 911 operators/Poison Control Centers are inundated with calls.</a:t>
            </a:r>
          </a:p>
          <a:p>
            <a:r>
              <a:rPr lang="en-US" sz="3300" dirty="0">
                <a:effectLst/>
                <a:latin typeface="Calibri" panose="020F0502020204030204" pitchFamily="34" charset="0"/>
                <a:ea typeface="Times New Roman" panose="02020603050405020304" pitchFamily="18" charset="0"/>
              </a:rPr>
              <a:t>Healthcare facilities are beginning to see patients and EMS transports of people who were nearby and now worried about potential contamination.</a:t>
            </a:r>
            <a:endParaRPr lang="en-US" sz="3300" dirty="0"/>
          </a:p>
          <a:p>
            <a:endParaRPr lang="en-US" sz="1800" dirty="0"/>
          </a:p>
        </p:txBody>
      </p:sp>
      <p:pic>
        <p:nvPicPr>
          <p:cNvPr id="7" name="Picture 6">
            <a:extLst>
              <a:ext uri="{FF2B5EF4-FFF2-40B4-BE49-F238E27FC236}">
                <a16:creationId xmlns:a16="http://schemas.microsoft.com/office/drawing/2014/main" id="{B94F773B-7519-43D5-BA9D-DC84DE908129}"/>
              </a:ext>
            </a:extLst>
          </p:cNvPr>
          <p:cNvPicPr>
            <a:picLocks noChangeAspect="1"/>
          </p:cNvPicPr>
          <p:nvPr/>
        </p:nvPicPr>
        <p:blipFill rotWithShape="1">
          <a:blip r:embed="rId3">
            <a:extLst>
              <a:ext uri="{28A0092B-C50C-407E-A947-70E740481C1C}">
                <a14:useLocalDpi xmlns:a14="http://schemas.microsoft.com/office/drawing/2010/main" val="0"/>
              </a:ext>
            </a:extLst>
          </a:blip>
          <a:srcRect t="5943" b="5943"/>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5607333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9563B-4357-46F7-A1E6-5358E273AABE}"/>
              </a:ext>
            </a:extLst>
          </p:cNvPr>
          <p:cNvSpPr>
            <a:spLocks noGrp="1"/>
          </p:cNvSpPr>
          <p:nvPr>
            <p:ph type="title"/>
          </p:nvPr>
        </p:nvSpPr>
        <p:spPr>
          <a:xfrm>
            <a:off x="838200" y="30274"/>
            <a:ext cx="10515600" cy="1325563"/>
          </a:xfrm>
        </p:spPr>
        <p:txBody>
          <a:bodyPr/>
          <a:lstStyle/>
          <a:p>
            <a:r>
              <a:rPr lang="en-US" dirty="0"/>
              <a:t>Module 3 Discussion Questions</a:t>
            </a:r>
          </a:p>
        </p:txBody>
      </p:sp>
      <p:sp>
        <p:nvSpPr>
          <p:cNvPr id="3" name="Content Placeholder 2">
            <a:extLst>
              <a:ext uri="{FF2B5EF4-FFF2-40B4-BE49-F238E27FC236}">
                <a16:creationId xmlns:a16="http://schemas.microsoft.com/office/drawing/2014/main" id="{F7D10B3A-4AD1-4A36-9A55-9EE1B6C81B01}"/>
              </a:ext>
            </a:extLst>
          </p:cNvPr>
          <p:cNvSpPr>
            <a:spLocks noGrp="1"/>
          </p:cNvSpPr>
          <p:nvPr>
            <p:ph idx="1"/>
          </p:nvPr>
        </p:nvSpPr>
        <p:spPr>
          <a:xfrm>
            <a:off x="838200" y="1410908"/>
            <a:ext cx="10515600" cy="5176693"/>
          </a:xfrm>
        </p:spPr>
        <p:txBody>
          <a:bodyPr>
            <a:normAutofit fontScale="92500" lnSpcReduction="20000"/>
          </a:bodyPr>
          <a:lstStyle/>
          <a:p>
            <a:pPr marL="342900" marR="0" lvl="0" indent="-342900">
              <a:spcBef>
                <a:spcPts val="0"/>
              </a:spcBef>
              <a:spcAft>
                <a:spcPts val="0"/>
              </a:spcAft>
              <a:buFont typeface="+mj-lt"/>
              <a:buAutoNum type="arabicPeriod"/>
            </a:pPr>
            <a:r>
              <a:rPr lang="en-US"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does the HCC Radiological Emergency Surge Annex address community screening?</a:t>
            </a:r>
          </a:p>
          <a:p>
            <a:pPr marL="342900" marR="0" lvl="0" indent="-342900">
              <a:spcBef>
                <a:spcPts val="0"/>
              </a:spcBef>
              <a:spcAft>
                <a:spcPts val="0"/>
              </a:spcAft>
              <a:buFont typeface="+mj-lt"/>
              <a:buAutoNum type="arabicPeriod"/>
            </a:pPr>
            <a:endParaRPr lang="en-US"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342900" indent="-342900">
              <a:spcBef>
                <a:spcPts val="0"/>
              </a:spcBef>
              <a:buFont typeface="+mj-lt"/>
              <a:buAutoNum type="arabicPeriod"/>
            </a:pPr>
            <a:r>
              <a:rPr lang="en-US" sz="2200" dirty="0">
                <a:effectLst/>
                <a:latin typeface="Calibri" panose="020F0502020204030204" pitchFamily="34" charset="0"/>
                <a:ea typeface="Times New Roman" panose="02020603050405020304" pitchFamily="18" charset="0"/>
                <a:cs typeface="Calibri" panose="020F0502020204030204" pitchFamily="34" charset="0"/>
              </a:rPr>
              <a:t>Does the HCC have a coordination role at this point? What is it? If not, who is coordinating healthcare resource issues?</a:t>
            </a:r>
          </a:p>
          <a:p>
            <a:pPr marL="342900" indent="-342900">
              <a:spcBef>
                <a:spcPts val="0"/>
              </a:spcBef>
              <a:buFont typeface="+mj-lt"/>
              <a:buAutoNum type="arabicPeriod"/>
            </a:pPr>
            <a:endParaRPr lang="en-US" sz="2200" dirty="0">
              <a:effectLst/>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spcBef>
                <a:spcPts val="0"/>
              </a:spcBef>
              <a:spcAft>
                <a:spcPts val="0"/>
              </a:spcAft>
              <a:buFont typeface="+mj-lt"/>
              <a:buAutoNum type="arabicPeriod"/>
            </a:pPr>
            <a:r>
              <a:rPr lang="en-US"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will the HCC, or coordination lead, work towards resupplying or redistributing needed equipment and supplies? How will it ensure proper supply levels are continuously available if response efforts take longer than anticipated? </a:t>
            </a:r>
          </a:p>
          <a:p>
            <a:pPr marL="342900" marR="0" lvl="0" indent="-342900">
              <a:spcBef>
                <a:spcPts val="0"/>
              </a:spcBef>
              <a:spcAft>
                <a:spcPts val="0"/>
              </a:spcAft>
              <a:buFont typeface="+mj-lt"/>
              <a:buAutoNum type="arabicPeriod"/>
            </a:pPr>
            <a:endParaRPr lang="en-US"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spcBef>
                <a:spcPts val="0"/>
              </a:spcBef>
              <a:spcAft>
                <a:spcPts val="0"/>
              </a:spcAft>
              <a:buFont typeface="+mj-lt"/>
              <a:buAutoNum type="arabicPeriod"/>
            </a:pPr>
            <a:r>
              <a:rPr lang="en-US"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What types of staffing shortages will occur for long-term response needs (e.g., over weeks) and how can the HCC help to address them? How many hospital staff, especially in the ER, have been REAC/TS trained?</a:t>
            </a:r>
          </a:p>
          <a:p>
            <a:pPr marL="342900" marR="0" lvl="0" indent="-342900">
              <a:spcBef>
                <a:spcPts val="0"/>
              </a:spcBef>
              <a:spcAft>
                <a:spcPts val="0"/>
              </a:spcAft>
              <a:buFont typeface="+mj-lt"/>
              <a:buAutoNum type="arabicPeriod"/>
            </a:pPr>
            <a:endParaRPr lang="en-US"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spcBef>
                <a:spcPts val="0"/>
              </a:spcBef>
              <a:spcAft>
                <a:spcPts val="0"/>
              </a:spcAft>
              <a:buFont typeface="+mj-lt"/>
              <a:buAutoNum type="arabicPeriod"/>
            </a:pPr>
            <a:r>
              <a:rPr lang="en-US"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will you address radiological waste issues; what agencies, partners can support exponential increased need for disposal of contaminated materials?</a:t>
            </a:r>
          </a:p>
          <a:p>
            <a:pPr marL="342900" marR="0" lvl="0" indent="-342900">
              <a:spcBef>
                <a:spcPts val="0"/>
              </a:spcBef>
              <a:spcAft>
                <a:spcPts val="0"/>
              </a:spcAft>
              <a:buFont typeface="+mj-lt"/>
              <a:buAutoNum type="arabicPeriod"/>
            </a:pPr>
            <a:endParaRPr lang="en-US"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spcBef>
                <a:spcPts val="0"/>
              </a:spcBef>
              <a:spcAft>
                <a:spcPts val="0"/>
              </a:spcAft>
              <a:buFont typeface="+mj-lt"/>
              <a:buAutoNum type="arabicPeriod"/>
            </a:pPr>
            <a:r>
              <a:rPr lang="en-US"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will the HCC coordinate with the FBI to retain possible evidence from radiologically contaminated clothing? Where will evidence be stored? How will it be monitored to ensure it does not reach a hazardous level?</a:t>
            </a:r>
          </a:p>
          <a:p>
            <a:pPr marL="342900" marR="0" lvl="0" indent="-342900">
              <a:spcBef>
                <a:spcPts val="0"/>
              </a:spcBef>
              <a:spcAft>
                <a:spcPts val="0"/>
              </a:spcAft>
              <a:buFont typeface="+mj-lt"/>
              <a:buAutoNum type="arabicPeriod"/>
            </a:pPr>
            <a:endParaRPr lang="en-US"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spcBef>
                <a:spcPts val="0"/>
              </a:spcBef>
              <a:spcAft>
                <a:spcPts val="0"/>
              </a:spcAft>
              <a:buFont typeface="+mj-lt"/>
              <a:buAutoNum type="arabicPeriod"/>
            </a:pPr>
            <a:r>
              <a:rPr lang="en-US" sz="2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How are patients being tracked that were transported or who may need follow-up care, ongoing treatment? Does the tracking mechanism support family reunification efforts? </a:t>
            </a:r>
          </a:p>
        </p:txBody>
      </p:sp>
    </p:spTree>
    <p:extLst>
      <p:ext uri="{BB962C8B-B14F-4D97-AF65-F5344CB8AC3E}">
        <p14:creationId xmlns:p14="http://schemas.microsoft.com/office/powerpoint/2010/main" val="3296833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9563B-4357-46F7-A1E6-5358E273AABE}"/>
              </a:ext>
            </a:extLst>
          </p:cNvPr>
          <p:cNvSpPr>
            <a:spLocks noGrp="1"/>
          </p:cNvSpPr>
          <p:nvPr>
            <p:ph type="title"/>
          </p:nvPr>
        </p:nvSpPr>
        <p:spPr>
          <a:xfrm>
            <a:off x="838200" y="-9381"/>
            <a:ext cx="10515600" cy="1325563"/>
          </a:xfrm>
        </p:spPr>
        <p:txBody>
          <a:bodyPr/>
          <a:lstStyle/>
          <a:p>
            <a:r>
              <a:rPr lang="en-US" dirty="0"/>
              <a:t>Module 3 Discussion Questions (continued)</a:t>
            </a:r>
          </a:p>
        </p:txBody>
      </p:sp>
      <p:sp>
        <p:nvSpPr>
          <p:cNvPr id="3" name="Content Placeholder 2">
            <a:extLst>
              <a:ext uri="{FF2B5EF4-FFF2-40B4-BE49-F238E27FC236}">
                <a16:creationId xmlns:a16="http://schemas.microsoft.com/office/drawing/2014/main" id="{F7D10B3A-4AD1-4A36-9A55-9EE1B6C81B01}"/>
              </a:ext>
            </a:extLst>
          </p:cNvPr>
          <p:cNvSpPr>
            <a:spLocks noGrp="1"/>
          </p:cNvSpPr>
          <p:nvPr>
            <p:ph idx="1"/>
          </p:nvPr>
        </p:nvSpPr>
        <p:spPr>
          <a:xfrm>
            <a:off x="838200" y="1316182"/>
            <a:ext cx="10515600" cy="5176693"/>
          </a:xfrm>
        </p:spPr>
        <p:txBody>
          <a:bodyPr>
            <a:normAutofit/>
          </a:bodyPr>
          <a:lstStyle/>
          <a:p>
            <a:pPr marL="514350" marR="0" lvl="0" indent="-514350">
              <a:lnSpc>
                <a:spcPct val="115000"/>
              </a:lnSpc>
              <a:spcBef>
                <a:spcPts val="0"/>
              </a:spcBef>
              <a:spcAft>
                <a:spcPts val="0"/>
              </a:spcAft>
              <a:buFont typeface="+mj-lt"/>
              <a:buAutoNum type="arabicPeriod" startAt="8"/>
            </a:pPr>
            <a:r>
              <a:rPr lang="en-US" sz="2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What is the process for providing ongoing situational awareness communication among the HCC facilities, or jurisdictional health facilities, regarding capacity, transported patients, updated treatment guidelines?</a:t>
            </a:r>
          </a:p>
          <a:p>
            <a:pPr marL="514350" marR="0" lvl="0" indent="-514350">
              <a:lnSpc>
                <a:spcPct val="115000"/>
              </a:lnSpc>
              <a:spcBef>
                <a:spcPts val="0"/>
              </a:spcBef>
              <a:spcAft>
                <a:spcPts val="0"/>
              </a:spcAft>
              <a:buFont typeface="+mj-lt"/>
              <a:buAutoNum type="arabicPeriod" startAt="8"/>
            </a:pPr>
            <a:endParaRPr lang="en-US" sz="2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marL="514350" marR="0" lvl="0" indent="-514350">
              <a:lnSpc>
                <a:spcPct val="115000"/>
              </a:lnSpc>
              <a:spcBef>
                <a:spcPts val="0"/>
              </a:spcBef>
              <a:spcAft>
                <a:spcPts val="0"/>
              </a:spcAft>
              <a:buFont typeface="+mj-lt"/>
              <a:buAutoNum type="arabicPeriod" startAt="8"/>
            </a:pPr>
            <a:r>
              <a:rPr lang="en-US" sz="2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What is your communication strategy to alleviate public fear and misinformation? How are mental health services being offered to incident survivors, trauma victims, workforce?</a:t>
            </a:r>
          </a:p>
          <a:p>
            <a:pPr marL="514350" marR="0" lvl="0" indent="-514350">
              <a:lnSpc>
                <a:spcPct val="115000"/>
              </a:lnSpc>
              <a:spcBef>
                <a:spcPts val="0"/>
              </a:spcBef>
              <a:spcAft>
                <a:spcPts val="0"/>
              </a:spcAft>
              <a:buFont typeface="+mj-lt"/>
              <a:buAutoNum type="arabicPeriod" startAt="8"/>
            </a:pPr>
            <a:endParaRPr lang="en-US" sz="2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marL="514350" marR="0" lvl="0" indent="-514350">
              <a:lnSpc>
                <a:spcPct val="115000"/>
              </a:lnSpc>
              <a:spcBef>
                <a:spcPts val="0"/>
              </a:spcBef>
              <a:spcAft>
                <a:spcPts val="0"/>
              </a:spcAft>
              <a:buFont typeface="+mj-lt"/>
              <a:buAutoNum type="arabicPeriod" startAt="8"/>
            </a:pPr>
            <a:r>
              <a:rPr lang="en-US" sz="2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What state and federal emergency authorities and waivers has your HCC been operating under? Are they sufficient to meet your requirements? </a:t>
            </a:r>
          </a:p>
          <a:p>
            <a:pPr marL="1428750" lvl="2" indent="-514350">
              <a:lnSpc>
                <a:spcPct val="115000"/>
              </a:lnSpc>
              <a:spcBef>
                <a:spcPts val="0"/>
              </a:spcBef>
              <a:buFont typeface="+mj-lt"/>
              <a:buAutoNum type="alphaLcPeriod"/>
            </a:pPr>
            <a:r>
              <a:rPr lang="en-US" sz="2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Who is tracking disaster relief administrative needs (e.g., financial assistance, billing/coding issues, reimbursement requirements)?</a:t>
            </a:r>
          </a:p>
          <a:p>
            <a:pPr marL="514350" marR="0" lvl="0" indent="-514350">
              <a:lnSpc>
                <a:spcPct val="115000"/>
              </a:lnSpc>
              <a:spcBef>
                <a:spcPts val="0"/>
              </a:spcBef>
              <a:spcAft>
                <a:spcPts val="0"/>
              </a:spcAft>
              <a:buFont typeface="+mj-lt"/>
              <a:buAutoNum type="arabicPeriod" startAt="8"/>
            </a:pPr>
            <a:endParaRPr lang="en-US" sz="22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03318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3394DA-E684-47C2-9020-13225823F4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F9563B-4357-46F7-A1E6-5358E273AABE}"/>
              </a:ext>
            </a:extLst>
          </p:cNvPr>
          <p:cNvSpPr>
            <a:spLocks noGrp="1"/>
          </p:cNvSpPr>
          <p:nvPr>
            <p:ph type="title"/>
          </p:nvPr>
        </p:nvSpPr>
        <p:spPr>
          <a:xfrm>
            <a:off x="838200" y="365125"/>
            <a:ext cx="10515600" cy="1306443"/>
          </a:xfrm>
        </p:spPr>
        <p:txBody>
          <a:bodyPr>
            <a:normAutofit/>
          </a:bodyPr>
          <a:lstStyle/>
          <a:p>
            <a:r>
              <a:rPr lang="en-US" sz="4000"/>
              <a:t>Module 3 Discussion Questions (continued)</a:t>
            </a:r>
          </a:p>
        </p:txBody>
      </p:sp>
      <p:sp>
        <p:nvSpPr>
          <p:cNvPr id="3" name="Content Placeholder 2">
            <a:extLst>
              <a:ext uri="{FF2B5EF4-FFF2-40B4-BE49-F238E27FC236}">
                <a16:creationId xmlns:a16="http://schemas.microsoft.com/office/drawing/2014/main" id="{F7D10B3A-4AD1-4A36-9A55-9EE1B6C81B01}"/>
              </a:ext>
            </a:extLst>
          </p:cNvPr>
          <p:cNvSpPr>
            <a:spLocks noGrp="1"/>
          </p:cNvSpPr>
          <p:nvPr>
            <p:ph idx="1"/>
          </p:nvPr>
        </p:nvSpPr>
        <p:spPr>
          <a:xfrm>
            <a:off x="838200" y="1825625"/>
            <a:ext cx="6714744" cy="4303465"/>
          </a:xfrm>
        </p:spPr>
        <p:txBody>
          <a:bodyPr>
            <a:normAutofit/>
          </a:bodyPr>
          <a:lstStyle/>
          <a:p>
            <a:pPr marL="514350" marR="0" lvl="0" indent="-514350">
              <a:spcBef>
                <a:spcPts val="0"/>
              </a:spcBef>
              <a:spcAft>
                <a:spcPts val="600"/>
              </a:spcAft>
              <a:buFont typeface="+mj-lt"/>
              <a:buAutoNum type="arabicPeriod" startAt="11"/>
            </a:pPr>
            <a:r>
              <a:rPr lang="en-US" sz="2000">
                <a:effectLst/>
                <a:latin typeface="Calibri" panose="020F0502020204030204" pitchFamily="34" charset="0"/>
                <a:ea typeface="Times New Roman" panose="02020603050405020304" pitchFamily="18" charset="0"/>
                <a:cs typeface="Arial" panose="020B0604020202020204" pitchFamily="34" charset="0"/>
              </a:rPr>
              <a:t>How is information being tracked/documented for an after-action report (e.g., issues, gaps, lessons learned)?</a:t>
            </a:r>
          </a:p>
          <a:p>
            <a:pPr marL="514350" marR="0" lvl="0" indent="-514350">
              <a:spcBef>
                <a:spcPts val="0"/>
              </a:spcBef>
              <a:spcAft>
                <a:spcPts val="600"/>
              </a:spcAft>
              <a:buFont typeface="+mj-lt"/>
              <a:buAutoNum type="arabicPeriod" startAt="11"/>
            </a:pPr>
            <a:endParaRPr lang="en-US" sz="2000">
              <a:effectLst/>
              <a:latin typeface="Calibri" panose="020F0502020204030204" pitchFamily="34" charset="0"/>
              <a:ea typeface="Times New Roman" panose="02020603050405020304" pitchFamily="18" charset="0"/>
              <a:cs typeface="Arial" panose="020B0604020202020204" pitchFamily="34" charset="0"/>
            </a:endParaRPr>
          </a:p>
          <a:p>
            <a:pPr marL="514350" marR="0" lvl="0" indent="-514350">
              <a:spcBef>
                <a:spcPts val="0"/>
              </a:spcBef>
              <a:spcAft>
                <a:spcPts val="600"/>
              </a:spcAft>
              <a:buFont typeface="+mj-lt"/>
              <a:buAutoNum type="arabicPeriod" startAt="11"/>
            </a:pPr>
            <a:r>
              <a:rPr lang="en-US" sz="2000">
                <a:effectLst/>
                <a:latin typeface="Calibri" panose="020F0502020204030204" pitchFamily="34" charset="0"/>
                <a:ea typeface="Times New Roman" panose="02020603050405020304" pitchFamily="18" charset="0"/>
                <a:cs typeface="Times New Roman" panose="02020603050405020304" pitchFamily="18" charset="0"/>
              </a:rPr>
              <a:t>What efforts can be made to divert worried well to seek medical attention at facilities other than hospital settings?</a:t>
            </a:r>
          </a:p>
          <a:p>
            <a:pPr marL="514350" marR="0" lvl="0" indent="-514350">
              <a:spcBef>
                <a:spcPts val="0"/>
              </a:spcBef>
              <a:spcAft>
                <a:spcPts val="600"/>
              </a:spcAft>
              <a:buFont typeface="+mj-lt"/>
              <a:buAutoNum type="arabicPeriod" startAt="11"/>
            </a:pPr>
            <a:endParaRPr lang="en-US" sz="2000">
              <a:effectLst/>
              <a:latin typeface="Calibri" panose="020F0502020204030204" pitchFamily="34" charset="0"/>
              <a:ea typeface="Times New Roman" panose="02020603050405020304" pitchFamily="18" charset="0"/>
              <a:cs typeface="Times New Roman" panose="02020603050405020304" pitchFamily="18" charset="0"/>
            </a:endParaRPr>
          </a:p>
          <a:p>
            <a:pPr marL="514350" marR="0" lvl="0" indent="-514350">
              <a:spcBef>
                <a:spcPts val="0"/>
              </a:spcBef>
              <a:spcAft>
                <a:spcPts val="600"/>
              </a:spcAft>
              <a:buFont typeface="+mj-lt"/>
              <a:buAutoNum type="arabicPeriod" startAt="11"/>
            </a:pPr>
            <a:r>
              <a:rPr lang="en-US" sz="2000">
                <a:effectLst/>
                <a:latin typeface="Calibri" panose="020F0502020204030204" pitchFamily="34" charset="0"/>
                <a:ea typeface="Times New Roman" panose="02020603050405020304" pitchFamily="18" charset="0"/>
                <a:cs typeface="Times New Roman" panose="02020603050405020304" pitchFamily="18" charset="0"/>
              </a:rPr>
              <a:t>What mass fatality management plans are in place to support a large-scale incident? What considerations should be made for storing and disposing of radiologically contaminated bodies?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Picture 3" descr="A picture containing text, outdoor&#10;&#10;Description automatically generated">
            <a:extLst>
              <a:ext uri="{FF2B5EF4-FFF2-40B4-BE49-F238E27FC236}">
                <a16:creationId xmlns:a16="http://schemas.microsoft.com/office/drawing/2014/main" id="{AA231A36-7FE5-48FE-893B-E0FDFE849495}"/>
              </a:ext>
            </a:extLst>
          </p:cNvPr>
          <p:cNvPicPr>
            <a:picLocks noChangeAspect="1"/>
          </p:cNvPicPr>
          <p:nvPr/>
        </p:nvPicPr>
        <p:blipFill rotWithShape="1">
          <a:blip r:embed="rId3">
            <a:extLst>
              <a:ext uri="{28A0092B-C50C-407E-A947-70E740481C1C}">
                <a14:useLocalDpi xmlns:a14="http://schemas.microsoft.com/office/drawing/2010/main" val="0"/>
              </a:ext>
            </a:extLst>
          </a:blip>
          <a:srcRect r="54424"/>
          <a:stretch/>
        </p:blipFill>
        <p:spPr>
          <a:xfrm>
            <a:off x="7989293" y="1904282"/>
            <a:ext cx="3423093" cy="4224808"/>
          </a:xfrm>
          <a:prstGeom prst="rect">
            <a:avLst/>
          </a:prstGeom>
        </p:spPr>
      </p:pic>
    </p:spTree>
    <p:extLst>
      <p:ext uri="{BB962C8B-B14F-4D97-AF65-F5344CB8AC3E}">
        <p14:creationId xmlns:p14="http://schemas.microsoft.com/office/powerpoint/2010/main" val="6994977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DFC13-CB98-4FD1-BB82-669A6FBD34A9}"/>
              </a:ext>
            </a:extLst>
          </p:cNvPr>
          <p:cNvSpPr>
            <a:spLocks noGrp="1"/>
          </p:cNvSpPr>
          <p:nvPr>
            <p:ph type="title"/>
          </p:nvPr>
        </p:nvSpPr>
        <p:spPr>
          <a:xfrm>
            <a:off x="1136428" y="627564"/>
            <a:ext cx="7474172" cy="1325563"/>
          </a:xfrm>
        </p:spPr>
        <p:txBody>
          <a:bodyPr>
            <a:normAutofit/>
          </a:bodyPr>
          <a:lstStyle/>
          <a:p>
            <a:r>
              <a:rPr lang="en-US" dirty="0"/>
              <a:t>Module 3 Report Out</a:t>
            </a:r>
          </a:p>
        </p:txBody>
      </p:sp>
      <p:sp>
        <p:nvSpPr>
          <p:cNvPr id="3" name="Content Placeholder 2">
            <a:extLst>
              <a:ext uri="{FF2B5EF4-FFF2-40B4-BE49-F238E27FC236}">
                <a16:creationId xmlns:a16="http://schemas.microsoft.com/office/drawing/2014/main" id="{01D82F01-0A5B-4B5E-8C3A-B2C1EDA785AC}"/>
              </a:ext>
            </a:extLst>
          </p:cNvPr>
          <p:cNvSpPr>
            <a:spLocks noGrp="1"/>
          </p:cNvSpPr>
          <p:nvPr>
            <p:ph idx="1"/>
          </p:nvPr>
        </p:nvSpPr>
        <p:spPr>
          <a:xfrm>
            <a:off x="1136429" y="2278173"/>
            <a:ext cx="6467867" cy="3450613"/>
          </a:xfrm>
        </p:spPr>
        <p:txBody>
          <a:bodyPr anchor="ctr">
            <a:normAutofit/>
          </a:bodyPr>
          <a:lstStyle/>
          <a:p>
            <a:r>
              <a:rPr lang="en-US" sz="2400" dirty="0"/>
              <a:t>Each table provides top 3 lessons, due outs, action items.</a:t>
            </a:r>
          </a:p>
          <a:p>
            <a:r>
              <a:rPr lang="en-US" sz="2400" dirty="0"/>
              <a:t>Provide the rest of your notes to the exercise facilitator.</a:t>
            </a:r>
          </a:p>
          <a:p>
            <a:r>
              <a:rPr lang="en-US" sz="2400" dirty="0"/>
              <a:t>Please select a team scribe with legible handwriting.</a:t>
            </a:r>
          </a:p>
          <a:p>
            <a:endParaRPr lang="en-US" sz="2400" dirty="0"/>
          </a:p>
          <a:p>
            <a:endParaRPr lang="en-US" sz="24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219C49D7-20DC-45E8-8A7B-B6D8B9FFB1C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1868" y="2857501"/>
            <a:ext cx="1267236" cy="1142998"/>
          </a:xfrm>
          <a:prstGeom prst="rect">
            <a:avLst/>
          </a:prstGeom>
        </p:spPr>
      </p:pic>
    </p:spTree>
    <p:extLst>
      <p:ext uri="{BB962C8B-B14F-4D97-AF65-F5344CB8AC3E}">
        <p14:creationId xmlns:p14="http://schemas.microsoft.com/office/powerpoint/2010/main" val="1981020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77220-AACF-447F-B0C6-5B3D7E3225C5}"/>
              </a:ext>
            </a:extLst>
          </p:cNvPr>
          <p:cNvSpPr>
            <a:spLocks noGrp="1"/>
          </p:cNvSpPr>
          <p:nvPr>
            <p:ph type="title"/>
          </p:nvPr>
        </p:nvSpPr>
        <p:spPr/>
        <p:txBody>
          <a:bodyPr/>
          <a:lstStyle/>
          <a:p>
            <a:r>
              <a:rPr lang="en-US" dirty="0"/>
              <a:t>Welcome and Introductions</a:t>
            </a:r>
          </a:p>
        </p:txBody>
      </p:sp>
      <p:sp>
        <p:nvSpPr>
          <p:cNvPr id="3" name="Content Placeholder 2">
            <a:extLst>
              <a:ext uri="{FF2B5EF4-FFF2-40B4-BE49-F238E27FC236}">
                <a16:creationId xmlns:a16="http://schemas.microsoft.com/office/drawing/2014/main" id="{33B63F44-FAB1-4568-80A9-B4ACD9C7C02B}"/>
              </a:ext>
            </a:extLst>
          </p:cNvPr>
          <p:cNvSpPr>
            <a:spLocks noGrp="1"/>
          </p:cNvSpPr>
          <p:nvPr>
            <p:ph idx="1"/>
          </p:nvPr>
        </p:nvSpPr>
        <p:spPr>
          <a:xfrm>
            <a:off x="865094" y="1825625"/>
            <a:ext cx="10515600" cy="4351338"/>
          </a:xfrm>
        </p:spPr>
        <p:txBody>
          <a:bodyPr/>
          <a:lstStyle/>
          <a:p>
            <a:r>
              <a:rPr lang="en-US" dirty="0"/>
              <a:t>Name</a:t>
            </a:r>
          </a:p>
          <a:p>
            <a:r>
              <a:rPr lang="en-US" dirty="0"/>
              <a:t>Agency / Facility</a:t>
            </a:r>
          </a:p>
          <a:p>
            <a:r>
              <a:rPr lang="en-US" dirty="0"/>
              <a:t>Position / Role</a:t>
            </a:r>
          </a:p>
          <a:p>
            <a:endParaRPr lang="en-US" dirty="0"/>
          </a:p>
          <a:p>
            <a:endParaRPr lang="en-US" dirty="0"/>
          </a:p>
          <a:p>
            <a:endParaRPr lang="en-US" dirty="0"/>
          </a:p>
          <a:p>
            <a:pPr marL="0" indent="0">
              <a:buNone/>
            </a:pPr>
            <a:endParaRPr lang="en-US" dirty="0"/>
          </a:p>
        </p:txBody>
      </p:sp>
      <p:sp>
        <p:nvSpPr>
          <p:cNvPr id="4" name="TextBox 3">
            <a:extLst>
              <a:ext uri="{FF2B5EF4-FFF2-40B4-BE49-F238E27FC236}">
                <a16:creationId xmlns:a16="http://schemas.microsoft.com/office/drawing/2014/main" id="{A6C92150-7C38-3E42-B203-D336C2EF346D}"/>
              </a:ext>
            </a:extLst>
          </p:cNvPr>
          <p:cNvSpPr txBox="1"/>
          <p:nvPr/>
        </p:nvSpPr>
        <p:spPr>
          <a:xfrm>
            <a:off x="8445730" y="1313411"/>
            <a:ext cx="3225338" cy="2616101"/>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Add coalition or jurisdiction logo or seal to customize</a:t>
            </a:r>
          </a:p>
          <a:p>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15262818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A14A3-4184-4395-96E2-6B1C4D455956}"/>
              </a:ext>
            </a:extLst>
          </p:cNvPr>
          <p:cNvSpPr>
            <a:spLocks noGrp="1"/>
          </p:cNvSpPr>
          <p:nvPr>
            <p:ph type="title"/>
          </p:nvPr>
        </p:nvSpPr>
        <p:spPr>
          <a:xfrm>
            <a:off x="1136428" y="627564"/>
            <a:ext cx="7474172" cy="1325563"/>
          </a:xfrm>
        </p:spPr>
        <p:txBody>
          <a:bodyPr>
            <a:normAutofit/>
          </a:bodyPr>
          <a:lstStyle/>
          <a:p>
            <a:r>
              <a:rPr lang="en-US" dirty="0"/>
              <a:t>Wrap Up</a:t>
            </a:r>
          </a:p>
        </p:txBody>
      </p:sp>
      <p:sp>
        <p:nvSpPr>
          <p:cNvPr id="3" name="Content Placeholder 2">
            <a:extLst>
              <a:ext uri="{FF2B5EF4-FFF2-40B4-BE49-F238E27FC236}">
                <a16:creationId xmlns:a16="http://schemas.microsoft.com/office/drawing/2014/main" id="{E9D74659-120E-4251-9A96-604A91E6A687}"/>
              </a:ext>
            </a:extLst>
          </p:cNvPr>
          <p:cNvSpPr>
            <a:spLocks noGrp="1"/>
          </p:cNvSpPr>
          <p:nvPr>
            <p:ph idx="1"/>
          </p:nvPr>
        </p:nvSpPr>
        <p:spPr>
          <a:xfrm>
            <a:off x="1136429" y="1561478"/>
            <a:ext cx="6467867" cy="3450613"/>
          </a:xfrm>
        </p:spPr>
        <p:txBody>
          <a:bodyPr anchor="ctr">
            <a:normAutofit/>
          </a:bodyPr>
          <a:lstStyle/>
          <a:p>
            <a:r>
              <a:rPr lang="en-US" sz="2400" dirty="0"/>
              <a:t>Closing comments</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406AD119-2F1C-46D0-8F0F-096E5D6F27C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613633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E1496-8F26-4BB5-9D25-E8240D466187}"/>
              </a:ext>
            </a:extLst>
          </p:cNvPr>
          <p:cNvSpPr>
            <a:spLocks noGrp="1"/>
          </p:cNvSpPr>
          <p:nvPr>
            <p:ph type="title"/>
          </p:nvPr>
        </p:nvSpPr>
        <p:spPr>
          <a:xfrm>
            <a:off x="1136428" y="627564"/>
            <a:ext cx="7474172" cy="1325563"/>
          </a:xfrm>
        </p:spPr>
        <p:txBody>
          <a:bodyPr>
            <a:normAutofit/>
          </a:bodyPr>
          <a:lstStyle/>
          <a:p>
            <a:r>
              <a:rPr lang="en-US" dirty="0"/>
              <a:t>Hotwash</a:t>
            </a:r>
          </a:p>
        </p:txBody>
      </p:sp>
      <p:sp>
        <p:nvSpPr>
          <p:cNvPr id="3" name="Content Placeholder 2">
            <a:extLst>
              <a:ext uri="{FF2B5EF4-FFF2-40B4-BE49-F238E27FC236}">
                <a16:creationId xmlns:a16="http://schemas.microsoft.com/office/drawing/2014/main" id="{BE0BE7A2-45F2-496C-B066-EEF669BB8F9E}"/>
              </a:ext>
            </a:extLst>
          </p:cNvPr>
          <p:cNvSpPr>
            <a:spLocks noGrp="1"/>
          </p:cNvSpPr>
          <p:nvPr>
            <p:ph idx="1"/>
          </p:nvPr>
        </p:nvSpPr>
        <p:spPr>
          <a:xfrm>
            <a:off x="694231" y="2358913"/>
            <a:ext cx="6467867" cy="3450613"/>
          </a:xfrm>
        </p:spPr>
        <p:txBody>
          <a:bodyPr anchor="ctr">
            <a:normAutofit/>
          </a:bodyPr>
          <a:lstStyle/>
          <a:p>
            <a:r>
              <a:rPr lang="en-US" sz="2200" dirty="0"/>
              <a:t>Immediate feedback from participants</a:t>
            </a:r>
          </a:p>
          <a:p>
            <a:pPr lvl="1"/>
            <a:r>
              <a:rPr lang="en-US" sz="2200" dirty="0"/>
              <a:t>One positive about the exercise (something you learned, something you can implement immediately)</a:t>
            </a:r>
          </a:p>
          <a:p>
            <a:pPr lvl="1"/>
            <a:r>
              <a:rPr lang="en-US" sz="2200" dirty="0"/>
              <a:t>One item of correction or action from the exercise (something you would like to take back for immediate action)</a:t>
            </a:r>
          </a:p>
          <a:p>
            <a:r>
              <a:rPr lang="en-US" sz="2200" dirty="0"/>
              <a:t>Participants should fill out the Participant Feedback Form and submit it before they leave TODAY.</a:t>
            </a:r>
          </a:p>
        </p:txBody>
      </p:sp>
      <p:sp>
        <p:nvSpPr>
          <p:cNvPr id="14" name="Rectangle 16">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8">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4D73867F-C0D1-4D7C-AFE8-C3605967382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7790" y="2857501"/>
            <a:ext cx="1435392" cy="1142998"/>
          </a:xfrm>
          <a:prstGeom prst="rect">
            <a:avLst/>
          </a:prstGeom>
        </p:spPr>
      </p:pic>
      <p:sp>
        <p:nvSpPr>
          <p:cNvPr id="7" name="TextBox 6">
            <a:extLst>
              <a:ext uri="{FF2B5EF4-FFF2-40B4-BE49-F238E27FC236}">
                <a16:creationId xmlns:a16="http://schemas.microsoft.com/office/drawing/2014/main" id="{DFE2D430-C004-48D1-8E4D-F85C7C87A3ED}"/>
              </a:ext>
            </a:extLst>
          </p:cNvPr>
          <p:cNvSpPr txBox="1"/>
          <p:nvPr/>
        </p:nvSpPr>
        <p:spPr>
          <a:xfrm>
            <a:off x="5306361" y="136183"/>
            <a:ext cx="4679125" cy="2308324"/>
          </a:xfrm>
          <a:prstGeom prst="rect">
            <a:avLst/>
          </a:prstGeom>
          <a:solidFill>
            <a:srgbClr val="FFFF00"/>
          </a:solidFill>
          <a:ln w="57150">
            <a:solidFill>
              <a:schemeClr val="accent1"/>
            </a:solidFill>
          </a:ln>
        </p:spPr>
        <p:txBody>
          <a:bodyPr wrap="square" rtlCol="0">
            <a:spAutoFit/>
          </a:bodyPr>
          <a:lstStyle/>
          <a:p>
            <a:pPr algn="ctr"/>
            <a:r>
              <a:rPr lang="en-US" b="1" u="sng" dirty="0"/>
              <a:t>Instructions for Use:</a:t>
            </a:r>
          </a:p>
          <a:p>
            <a:endParaRPr lang="en-US" dirty="0"/>
          </a:p>
          <a:p>
            <a:pPr algn="ctr"/>
            <a:r>
              <a:rPr lang="en-US" dirty="0"/>
              <a:t>An alternate option to the immediate feedback requested from participants can be to ask each participant to provide “3 Ups” (what worked well) and “3 Downs” (areas of improvement)</a:t>
            </a:r>
          </a:p>
          <a:p>
            <a:pPr algn="ctr"/>
            <a:endParaRPr lang="en-US" dirty="0"/>
          </a:p>
          <a:p>
            <a:pPr algn="ctr"/>
            <a:r>
              <a:rPr lang="en-US" sz="1600" dirty="0">
                <a:solidFill>
                  <a:srgbClr val="FF0000"/>
                </a:solidFill>
              </a:rPr>
              <a:t>[delete prior to presentation]</a:t>
            </a:r>
          </a:p>
        </p:txBody>
      </p:sp>
    </p:spTree>
    <p:extLst>
      <p:ext uri="{BB962C8B-B14F-4D97-AF65-F5344CB8AC3E}">
        <p14:creationId xmlns:p14="http://schemas.microsoft.com/office/powerpoint/2010/main" val="3862087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EBB6D-E990-4AB3-9E92-4199A1D42BAC}"/>
              </a:ext>
            </a:extLst>
          </p:cNvPr>
          <p:cNvSpPr>
            <a:spLocks noGrp="1"/>
          </p:cNvSpPr>
          <p:nvPr>
            <p:ph type="title"/>
          </p:nvPr>
        </p:nvSpPr>
        <p:spPr>
          <a:xfrm>
            <a:off x="1136428" y="627564"/>
            <a:ext cx="7474172" cy="1325563"/>
          </a:xfrm>
        </p:spPr>
        <p:txBody>
          <a:bodyPr>
            <a:normAutofit/>
          </a:bodyPr>
          <a:lstStyle/>
          <a:p>
            <a:r>
              <a:rPr lang="en-US" dirty="0"/>
              <a:t>Next Steps</a:t>
            </a:r>
          </a:p>
        </p:txBody>
      </p:sp>
      <p:sp>
        <p:nvSpPr>
          <p:cNvPr id="3" name="Content Placeholder 2">
            <a:extLst>
              <a:ext uri="{FF2B5EF4-FFF2-40B4-BE49-F238E27FC236}">
                <a16:creationId xmlns:a16="http://schemas.microsoft.com/office/drawing/2014/main" id="{1DC77BB2-9FCE-4FB5-A30B-70F9AA455715}"/>
              </a:ext>
            </a:extLst>
          </p:cNvPr>
          <p:cNvSpPr>
            <a:spLocks noGrp="1"/>
          </p:cNvSpPr>
          <p:nvPr>
            <p:ph idx="1"/>
          </p:nvPr>
        </p:nvSpPr>
        <p:spPr>
          <a:xfrm>
            <a:off x="1007641" y="2522953"/>
            <a:ext cx="6467867" cy="3952263"/>
          </a:xfrm>
        </p:spPr>
        <p:txBody>
          <a:bodyPr anchor="ctr">
            <a:normAutofit lnSpcReduction="10000"/>
          </a:bodyPr>
          <a:lstStyle/>
          <a:p>
            <a:r>
              <a:rPr lang="en-US" sz="2400" dirty="0"/>
              <a:t>Each participant/facility should prepare their own action items to close any noted gaps, in addition to the coalition-wide After Action Report and Improvement Plan</a:t>
            </a:r>
          </a:p>
          <a:p>
            <a:r>
              <a:rPr lang="en-US" sz="2400" dirty="0"/>
              <a:t>Compile notes and comments, and produce an After-Action Report and Improvement Plan</a:t>
            </a:r>
          </a:p>
          <a:p>
            <a:r>
              <a:rPr lang="en-US" sz="2400" dirty="0"/>
              <a:t>Share Improvement Plan with coalition members and any entity with an action item</a:t>
            </a:r>
          </a:p>
          <a:p>
            <a:r>
              <a:rPr lang="en-US" sz="2400" dirty="0"/>
              <a:t>Implement action items in the Improvement Plan such as updating plans, and address any training or equipment needs</a:t>
            </a:r>
          </a:p>
        </p:txBody>
      </p:sp>
      <p:sp>
        <p:nvSpPr>
          <p:cNvPr id="1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54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8E4E85D-8645-40C8-A2C2-293B92FE9583}"/>
              </a:ext>
              <a:ext uri="{C183D7F6-B498-43B3-948B-1728B52AA6E4}">
                <adec:decorative xmlns:adec="http://schemas.microsoft.com/office/drawing/2017/decorative" val="1"/>
              </a:ext>
            </a:extLst>
          </p:cNvPr>
          <p:cNvPicPr>
            <a:picLocks noChangeAspect="1"/>
          </p:cNvPicPr>
          <p:nvPr/>
        </p:nvPicPr>
        <p:blipFill rotWithShape="1">
          <a:blip r:embed="rId3" cstate="print">
            <a:alphaModFix/>
            <a:extLst>
              <a:ext uri="{28A0092B-C50C-407E-A947-70E740481C1C}">
                <a14:useLocalDpi xmlns:a14="http://schemas.microsoft.com/office/drawing/2010/main"/>
              </a:ext>
            </a:extLst>
          </a:blip>
          <a:srcRect t="161" r="-8" b="-8"/>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8" name="TextBox 7">
            <a:extLst>
              <a:ext uri="{FF2B5EF4-FFF2-40B4-BE49-F238E27FC236}">
                <a16:creationId xmlns:a16="http://schemas.microsoft.com/office/drawing/2014/main" id="{70EB8F08-D96C-4542-BB3A-174664D22B93}"/>
              </a:ext>
            </a:extLst>
          </p:cNvPr>
          <p:cNvSpPr txBox="1"/>
          <p:nvPr/>
        </p:nvSpPr>
        <p:spPr>
          <a:xfrm>
            <a:off x="6334474" y="166960"/>
            <a:ext cx="3225338" cy="2246769"/>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Suggested next steps. Update as appropriate.</a:t>
            </a:r>
          </a:p>
          <a:p>
            <a:pPr algn="ctr"/>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1079694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BEE3D-5446-43EF-83CC-9411A038BEA2}"/>
              </a:ext>
            </a:extLst>
          </p:cNvPr>
          <p:cNvSpPr>
            <a:spLocks noGrp="1"/>
          </p:cNvSpPr>
          <p:nvPr>
            <p:ph type="title"/>
          </p:nvPr>
        </p:nvSpPr>
        <p:spPr>
          <a:xfrm>
            <a:off x="838200" y="92982"/>
            <a:ext cx="10515600" cy="1325563"/>
          </a:xfrm>
        </p:spPr>
        <p:txBody>
          <a:bodyPr/>
          <a:lstStyle/>
          <a:p>
            <a:r>
              <a:rPr lang="en-US" dirty="0"/>
              <a:t>Agenda</a:t>
            </a:r>
          </a:p>
        </p:txBody>
      </p:sp>
      <p:graphicFrame>
        <p:nvGraphicFramePr>
          <p:cNvPr id="4" name="Table 4">
            <a:extLst>
              <a:ext uri="{FF2B5EF4-FFF2-40B4-BE49-F238E27FC236}">
                <a16:creationId xmlns:a16="http://schemas.microsoft.com/office/drawing/2014/main" id="{741F872F-32F9-453D-B196-E6FAAB7BA12B}"/>
              </a:ext>
            </a:extLst>
          </p:cNvPr>
          <p:cNvGraphicFramePr>
            <a:graphicFrameLocks noGrp="1"/>
          </p:cNvGraphicFramePr>
          <p:nvPr>
            <p:ph idx="1"/>
            <p:extLst>
              <p:ext uri="{D42A27DB-BD31-4B8C-83A1-F6EECF244321}">
                <p14:modId xmlns:p14="http://schemas.microsoft.com/office/powerpoint/2010/main" val="1287552850"/>
              </p:ext>
            </p:extLst>
          </p:nvPr>
        </p:nvGraphicFramePr>
        <p:xfrm>
          <a:off x="740229" y="1418545"/>
          <a:ext cx="10515600" cy="3606800"/>
        </p:xfrm>
        <a:graphic>
          <a:graphicData uri="http://schemas.openxmlformats.org/drawingml/2006/table">
            <a:tbl>
              <a:tblPr firstRow="1" bandRow="1">
                <a:tableStyleId>{5C22544A-7EE6-4342-B048-85BDC9FD1C3A}</a:tableStyleId>
              </a:tblPr>
              <a:tblGrid>
                <a:gridCol w="2978331">
                  <a:extLst>
                    <a:ext uri="{9D8B030D-6E8A-4147-A177-3AD203B41FA5}">
                      <a16:colId xmlns:a16="http://schemas.microsoft.com/office/drawing/2014/main" val="1296148395"/>
                    </a:ext>
                  </a:extLst>
                </a:gridCol>
                <a:gridCol w="7537269">
                  <a:extLst>
                    <a:ext uri="{9D8B030D-6E8A-4147-A177-3AD203B41FA5}">
                      <a16:colId xmlns:a16="http://schemas.microsoft.com/office/drawing/2014/main" val="1371793541"/>
                    </a:ext>
                  </a:extLst>
                </a:gridCol>
              </a:tblGrid>
              <a:tr h="370840">
                <a:tc>
                  <a:txBody>
                    <a:bodyPr/>
                    <a:lstStyle/>
                    <a:p>
                      <a:r>
                        <a:rPr lang="en-US" dirty="0"/>
                        <a:t>Time</a:t>
                      </a:r>
                    </a:p>
                  </a:txBody>
                  <a:tcPr/>
                </a:tc>
                <a:tc>
                  <a:txBody>
                    <a:bodyPr/>
                    <a:lstStyle/>
                    <a:p>
                      <a:r>
                        <a:rPr lang="en-US" dirty="0"/>
                        <a:t>Topic</a:t>
                      </a:r>
                    </a:p>
                  </a:txBody>
                  <a:tcPr/>
                </a:tc>
                <a:extLst>
                  <a:ext uri="{0D108BD9-81ED-4DB2-BD59-A6C34878D82A}">
                    <a16:rowId xmlns:a16="http://schemas.microsoft.com/office/drawing/2014/main" val="332578226"/>
                  </a:ext>
                </a:extLst>
              </a:tr>
              <a:tr h="370840">
                <a:tc>
                  <a:txBody>
                    <a:bodyPr/>
                    <a:lstStyle/>
                    <a:p>
                      <a:r>
                        <a:rPr lang="en-US" dirty="0"/>
                        <a:t>8:00 AM – 8:30 AM</a:t>
                      </a:r>
                    </a:p>
                  </a:txBody>
                  <a:tcPr/>
                </a:tc>
                <a:tc>
                  <a:txBody>
                    <a:bodyPr/>
                    <a:lstStyle/>
                    <a:p>
                      <a:r>
                        <a:rPr lang="en-US" dirty="0"/>
                        <a:t>Introductions and opening remarks</a:t>
                      </a:r>
                    </a:p>
                  </a:txBody>
                  <a:tcPr/>
                </a:tc>
                <a:extLst>
                  <a:ext uri="{0D108BD9-81ED-4DB2-BD59-A6C34878D82A}">
                    <a16:rowId xmlns:a16="http://schemas.microsoft.com/office/drawing/2014/main" val="4294255233"/>
                  </a:ext>
                </a:extLst>
              </a:tr>
              <a:tr h="370840">
                <a:tc>
                  <a:txBody>
                    <a:bodyPr/>
                    <a:lstStyle/>
                    <a:p>
                      <a:r>
                        <a:rPr lang="en-US" dirty="0"/>
                        <a:t>8:30 AM – 9:00 AM</a:t>
                      </a:r>
                    </a:p>
                  </a:txBody>
                  <a:tcPr/>
                </a:tc>
                <a:tc>
                  <a:txBody>
                    <a:bodyPr/>
                    <a:lstStyle/>
                    <a:p>
                      <a:pPr lvl="0"/>
                      <a:r>
                        <a:rPr lang="en-US" sz="1800" kern="1200" dirty="0">
                          <a:solidFill>
                            <a:schemeClr val="dk1"/>
                          </a:solidFill>
                          <a:effectLst/>
                          <a:latin typeface="+mn-lt"/>
                          <a:ea typeface="+mn-ea"/>
                          <a:cs typeface="+mn-cs"/>
                        </a:rPr>
                        <a:t>Overview of the HCC Radiation Emergency Surge Annex/ process during a large-scale radiological incident</a:t>
                      </a:r>
                    </a:p>
                  </a:txBody>
                  <a:tcPr/>
                </a:tc>
                <a:extLst>
                  <a:ext uri="{0D108BD9-81ED-4DB2-BD59-A6C34878D82A}">
                    <a16:rowId xmlns:a16="http://schemas.microsoft.com/office/drawing/2014/main" val="3791145673"/>
                  </a:ext>
                </a:extLst>
              </a:tr>
              <a:tr h="370840">
                <a:tc>
                  <a:txBody>
                    <a:bodyPr/>
                    <a:lstStyle/>
                    <a:p>
                      <a:r>
                        <a:rPr lang="en-US" dirty="0"/>
                        <a:t>9:00 AM – 9:40 AM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Module 1 – </a:t>
                      </a:r>
                      <a:r>
                        <a:rPr lang="en-US" sz="1800" kern="1200" dirty="0">
                          <a:solidFill>
                            <a:schemeClr val="tx1"/>
                          </a:solidFill>
                          <a:effectLst/>
                          <a:latin typeface="+mn-lt"/>
                          <a:ea typeface="+mn-ea"/>
                          <a:cs typeface="+mn-cs"/>
                        </a:rPr>
                        <a:t>Initial Recognition and Response</a:t>
                      </a:r>
                    </a:p>
                  </a:txBody>
                  <a:tcPr/>
                </a:tc>
                <a:extLst>
                  <a:ext uri="{0D108BD9-81ED-4DB2-BD59-A6C34878D82A}">
                    <a16:rowId xmlns:a16="http://schemas.microsoft.com/office/drawing/2014/main" val="512851383"/>
                  </a:ext>
                </a:extLst>
              </a:tr>
              <a:tr h="370840">
                <a:tc>
                  <a:txBody>
                    <a:bodyPr/>
                    <a:lstStyle/>
                    <a:p>
                      <a:r>
                        <a:rPr lang="en-US" dirty="0"/>
                        <a:t>9:40 AM – 10:00 AM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Module 2 – Community Coordination and Collaboration</a:t>
                      </a:r>
                    </a:p>
                  </a:txBody>
                  <a:tcPr/>
                </a:tc>
                <a:extLst>
                  <a:ext uri="{0D108BD9-81ED-4DB2-BD59-A6C34878D82A}">
                    <a16:rowId xmlns:a16="http://schemas.microsoft.com/office/drawing/2014/main" val="1979334200"/>
                  </a:ext>
                </a:extLst>
              </a:tr>
              <a:tr h="370840">
                <a:tc>
                  <a:txBody>
                    <a:bodyPr/>
                    <a:lstStyle/>
                    <a:p>
                      <a:r>
                        <a:rPr lang="en-US" dirty="0"/>
                        <a:t>10:00 AM – 10:10 AM</a:t>
                      </a:r>
                    </a:p>
                  </a:txBody>
                  <a:tcPr/>
                </a:tc>
                <a:tc>
                  <a:txBody>
                    <a:bodyPr/>
                    <a:lstStyle/>
                    <a:p>
                      <a:r>
                        <a:rPr lang="en-US" dirty="0"/>
                        <a:t>BREAK</a:t>
                      </a:r>
                    </a:p>
                  </a:txBody>
                  <a:tcPr/>
                </a:tc>
                <a:extLst>
                  <a:ext uri="{0D108BD9-81ED-4DB2-BD59-A6C34878D82A}">
                    <a16:rowId xmlns:a16="http://schemas.microsoft.com/office/drawing/2014/main" val="2401571652"/>
                  </a:ext>
                </a:extLst>
              </a:tr>
              <a:tr h="370840">
                <a:tc>
                  <a:txBody>
                    <a:bodyPr/>
                    <a:lstStyle/>
                    <a:p>
                      <a:r>
                        <a:rPr lang="en-US" dirty="0"/>
                        <a:t>10:10 AM – 10:30 AM</a:t>
                      </a:r>
                    </a:p>
                  </a:txBody>
                  <a:tcPr/>
                </a:tc>
                <a:tc>
                  <a:txBody>
                    <a:bodyPr/>
                    <a:lstStyle/>
                    <a:p>
                      <a:r>
                        <a:rPr lang="en-US" dirty="0"/>
                        <a:t>Module 2 (continued)</a:t>
                      </a:r>
                    </a:p>
                  </a:txBody>
                  <a:tcPr/>
                </a:tc>
                <a:extLst>
                  <a:ext uri="{0D108BD9-81ED-4DB2-BD59-A6C34878D82A}">
                    <a16:rowId xmlns:a16="http://schemas.microsoft.com/office/drawing/2014/main" val="1894469049"/>
                  </a:ext>
                </a:extLst>
              </a:tr>
              <a:tr h="370840">
                <a:tc>
                  <a:txBody>
                    <a:bodyPr/>
                    <a:lstStyle/>
                    <a:p>
                      <a:r>
                        <a:rPr lang="en-US" dirty="0"/>
                        <a:t>10:30 AM – 11:10 AM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Module 3 – Ongoing </a:t>
                      </a:r>
                      <a:r>
                        <a:rPr lang="en-US" sz="1800" kern="1200" dirty="0">
                          <a:solidFill>
                            <a:schemeClr val="tx1"/>
                          </a:solidFill>
                          <a:effectLst/>
                          <a:latin typeface="+mn-lt"/>
                          <a:ea typeface="+mn-ea"/>
                          <a:cs typeface="+mn-cs"/>
                        </a:rPr>
                        <a:t>Healthcare Coordination</a:t>
                      </a:r>
                    </a:p>
                  </a:txBody>
                  <a:tcPr/>
                </a:tc>
                <a:extLst>
                  <a:ext uri="{0D108BD9-81ED-4DB2-BD59-A6C34878D82A}">
                    <a16:rowId xmlns:a16="http://schemas.microsoft.com/office/drawing/2014/main" val="1169454942"/>
                  </a:ext>
                </a:extLst>
              </a:tr>
              <a:tr h="370840">
                <a:tc>
                  <a:txBody>
                    <a:bodyPr/>
                    <a:lstStyle/>
                    <a:p>
                      <a:r>
                        <a:rPr lang="en-US" dirty="0"/>
                        <a:t>11:10 AM – 11:50 AM</a:t>
                      </a:r>
                    </a:p>
                  </a:txBody>
                  <a:tcPr/>
                </a:tc>
                <a:tc>
                  <a:txBody>
                    <a:bodyPr/>
                    <a:lstStyle/>
                    <a:p>
                      <a:r>
                        <a:rPr lang="en-US" dirty="0"/>
                        <a:t>Wrap up and hotwash</a:t>
                      </a:r>
                    </a:p>
                  </a:txBody>
                  <a:tcPr/>
                </a:tc>
                <a:extLst>
                  <a:ext uri="{0D108BD9-81ED-4DB2-BD59-A6C34878D82A}">
                    <a16:rowId xmlns:a16="http://schemas.microsoft.com/office/drawing/2014/main" val="512440236"/>
                  </a:ext>
                </a:extLst>
              </a:tr>
            </a:tbl>
          </a:graphicData>
        </a:graphic>
      </p:graphicFrame>
    </p:spTree>
    <p:extLst>
      <p:ext uri="{BB962C8B-B14F-4D97-AF65-F5344CB8AC3E}">
        <p14:creationId xmlns:p14="http://schemas.microsoft.com/office/powerpoint/2010/main" val="3647993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AEC07-1EBF-4267-A375-FD71EE5E0D97}"/>
              </a:ext>
            </a:extLst>
          </p:cNvPr>
          <p:cNvSpPr>
            <a:spLocks noGrp="1"/>
          </p:cNvSpPr>
          <p:nvPr>
            <p:ph type="title"/>
          </p:nvPr>
        </p:nvSpPr>
        <p:spPr/>
        <p:txBody>
          <a:bodyPr/>
          <a:lstStyle/>
          <a:p>
            <a:r>
              <a:rPr lang="en-US" dirty="0"/>
              <a:t>Administrative Details</a:t>
            </a:r>
          </a:p>
        </p:txBody>
      </p:sp>
      <p:sp>
        <p:nvSpPr>
          <p:cNvPr id="3" name="Content Placeholder 2">
            <a:extLst>
              <a:ext uri="{FF2B5EF4-FFF2-40B4-BE49-F238E27FC236}">
                <a16:creationId xmlns:a16="http://schemas.microsoft.com/office/drawing/2014/main" id="{B4489C94-3CAA-457C-88D5-015EEBFDC586}"/>
              </a:ext>
            </a:extLst>
          </p:cNvPr>
          <p:cNvSpPr>
            <a:spLocks noGrp="1"/>
          </p:cNvSpPr>
          <p:nvPr>
            <p:ph idx="1"/>
          </p:nvPr>
        </p:nvSpPr>
        <p:spPr/>
        <p:txBody>
          <a:bodyPr/>
          <a:lstStyle/>
          <a:p>
            <a:r>
              <a:rPr lang="en-US" dirty="0"/>
              <a:t>Restrooms</a:t>
            </a:r>
          </a:p>
          <a:p>
            <a:r>
              <a:rPr lang="en-US" dirty="0"/>
              <a:t>Fire Exits</a:t>
            </a:r>
          </a:p>
          <a:p>
            <a:r>
              <a:rPr lang="en-US" dirty="0"/>
              <a:t>Cell Phone Use</a:t>
            </a:r>
          </a:p>
          <a:p>
            <a:r>
              <a:rPr lang="en-US" dirty="0"/>
              <a:t>Materials</a:t>
            </a:r>
          </a:p>
        </p:txBody>
      </p:sp>
    </p:spTree>
    <p:extLst>
      <p:ext uri="{BB962C8B-B14F-4D97-AF65-F5344CB8AC3E}">
        <p14:creationId xmlns:p14="http://schemas.microsoft.com/office/powerpoint/2010/main" val="2898421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DF7CA-9DC9-4797-A1BA-16BE459016B0}"/>
              </a:ext>
            </a:extLst>
          </p:cNvPr>
          <p:cNvSpPr>
            <a:spLocks noGrp="1"/>
          </p:cNvSpPr>
          <p:nvPr>
            <p:ph type="title"/>
          </p:nvPr>
        </p:nvSpPr>
        <p:spPr>
          <a:xfrm>
            <a:off x="190500" y="-12152"/>
            <a:ext cx="12001500" cy="1325563"/>
          </a:xfrm>
        </p:spPr>
        <p:txBody>
          <a:bodyPr>
            <a:normAutofit/>
          </a:bodyPr>
          <a:lstStyle/>
          <a:p>
            <a:r>
              <a:rPr lang="en-US" sz="4200" dirty="0"/>
              <a:t>Introduction to HCC Radiation Emergency Surge Annex</a:t>
            </a:r>
          </a:p>
        </p:txBody>
      </p:sp>
      <p:sp>
        <p:nvSpPr>
          <p:cNvPr id="3" name="Content Placeholder 2">
            <a:extLst>
              <a:ext uri="{FF2B5EF4-FFF2-40B4-BE49-F238E27FC236}">
                <a16:creationId xmlns:a16="http://schemas.microsoft.com/office/drawing/2014/main" id="{1646559B-46F7-435A-AD7B-D962C973C4B8}"/>
              </a:ext>
            </a:extLst>
          </p:cNvPr>
          <p:cNvSpPr>
            <a:spLocks noGrp="1"/>
          </p:cNvSpPr>
          <p:nvPr>
            <p:ph idx="1"/>
          </p:nvPr>
        </p:nvSpPr>
        <p:spPr/>
        <p:txBody>
          <a:bodyPr/>
          <a:lstStyle/>
          <a:p>
            <a:pPr marL="0" indent="0">
              <a:buNone/>
            </a:pPr>
            <a:r>
              <a:rPr lang="en-US" dirty="0">
                <a:solidFill>
                  <a:srgbClr val="002F80"/>
                </a:solidFill>
              </a:rPr>
              <a:t>Goal</a:t>
            </a:r>
          </a:p>
          <a:p>
            <a:pPr marL="0" indent="0">
              <a:buNone/>
            </a:pPr>
            <a:endParaRPr lang="en-US" dirty="0"/>
          </a:p>
          <a:p>
            <a:pPr marL="0" indent="0">
              <a:buNone/>
            </a:pPr>
            <a:r>
              <a:rPr lang="en-US" dirty="0">
                <a:solidFill>
                  <a:srgbClr val="002F80"/>
                </a:solidFill>
              </a:rPr>
              <a:t>Scope</a:t>
            </a:r>
          </a:p>
          <a:p>
            <a:pPr marL="0" indent="0">
              <a:buNone/>
            </a:pPr>
            <a:endParaRPr lang="en-US" dirty="0"/>
          </a:p>
          <a:p>
            <a:pPr marL="0" indent="0">
              <a:buNone/>
            </a:pPr>
            <a:r>
              <a:rPr lang="en-US" dirty="0">
                <a:solidFill>
                  <a:srgbClr val="002F80"/>
                </a:solidFill>
              </a:rPr>
              <a:t>Purpose</a:t>
            </a:r>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DF83B567-FAA6-EA4B-81F2-5CBF5F063F7D}"/>
              </a:ext>
            </a:extLst>
          </p:cNvPr>
          <p:cNvSpPr txBox="1"/>
          <p:nvPr/>
        </p:nvSpPr>
        <p:spPr>
          <a:xfrm>
            <a:off x="8445730" y="1313411"/>
            <a:ext cx="3225338" cy="5201424"/>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Slides 6-8 describe the HCC Radiation Emergency Surge Annex and must be filled in by the exercise planning team based on the specific information in the HCC annex. Feel free to add additional slides to the briefing.</a:t>
            </a:r>
          </a:p>
          <a:p>
            <a:pPr algn="ctr"/>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81518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FAFF2-9163-465F-81BD-C84D32A68A70}"/>
              </a:ext>
            </a:extLst>
          </p:cNvPr>
          <p:cNvSpPr>
            <a:spLocks noGrp="1"/>
          </p:cNvSpPr>
          <p:nvPr>
            <p:ph type="title"/>
          </p:nvPr>
        </p:nvSpPr>
        <p:spPr/>
        <p:txBody>
          <a:bodyPr/>
          <a:lstStyle/>
          <a:p>
            <a:r>
              <a:rPr lang="en-US" dirty="0"/>
              <a:t>Planning Assumptions</a:t>
            </a:r>
          </a:p>
        </p:txBody>
      </p:sp>
      <p:sp>
        <p:nvSpPr>
          <p:cNvPr id="3" name="Content Placeholder 2">
            <a:extLst>
              <a:ext uri="{FF2B5EF4-FFF2-40B4-BE49-F238E27FC236}">
                <a16:creationId xmlns:a16="http://schemas.microsoft.com/office/drawing/2014/main" id="{1CBF7442-44ED-499C-8993-B4B69928EC15}"/>
              </a:ext>
            </a:extLst>
          </p:cNvPr>
          <p:cNvSpPr>
            <a:spLocks noGrp="1"/>
          </p:cNvSpPr>
          <p:nvPr>
            <p:ph idx="1"/>
          </p:nvPr>
        </p:nvSpPr>
        <p:spPr/>
        <p:txBody>
          <a:bodyPr/>
          <a:lstStyle/>
          <a:p>
            <a:r>
              <a:rPr lang="en-US" dirty="0"/>
              <a:t>Add Assumptions</a:t>
            </a:r>
          </a:p>
          <a:p>
            <a:r>
              <a:rPr lang="en-US" dirty="0"/>
              <a:t>Add Assumptions</a:t>
            </a:r>
          </a:p>
          <a:p>
            <a:endParaRPr lang="en-US" dirty="0"/>
          </a:p>
          <a:p>
            <a:endParaRPr lang="en-US" dirty="0"/>
          </a:p>
        </p:txBody>
      </p:sp>
      <p:sp>
        <p:nvSpPr>
          <p:cNvPr id="4" name="TextBox 3">
            <a:extLst>
              <a:ext uri="{FF2B5EF4-FFF2-40B4-BE49-F238E27FC236}">
                <a16:creationId xmlns:a16="http://schemas.microsoft.com/office/drawing/2014/main" id="{B49AF833-439E-6A4F-BBED-095A26CA40DE}"/>
              </a:ext>
            </a:extLst>
          </p:cNvPr>
          <p:cNvSpPr txBox="1"/>
          <p:nvPr/>
        </p:nvSpPr>
        <p:spPr>
          <a:xfrm>
            <a:off x="6716684" y="975539"/>
            <a:ext cx="4954384" cy="5570756"/>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To be completed by the Exercise Planning Team.</a:t>
            </a:r>
          </a:p>
          <a:p>
            <a:pPr algn="ctr"/>
            <a:endParaRPr lang="en-US" sz="2400" dirty="0"/>
          </a:p>
          <a:p>
            <a:pPr algn="ctr"/>
            <a:r>
              <a:rPr lang="en-US" sz="2400" dirty="0"/>
              <a:t> The plans may be in evolution / draft at this point – the attendees should understand that this exercise is designed to help explore, validate, and deconflict the radiation emergency plans in place. We don’t expect to have all the answers at this point. </a:t>
            </a:r>
          </a:p>
          <a:p>
            <a:pPr algn="ctr"/>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3548347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7EB32-E71B-4B7B-8B2E-B1E63F70E971}"/>
              </a:ext>
            </a:extLst>
          </p:cNvPr>
          <p:cNvSpPr>
            <a:spLocks noGrp="1"/>
          </p:cNvSpPr>
          <p:nvPr>
            <p:ph type="title"/>
          </p:nvPr>
        </p:nvSpPr>
        <p:spPr/>
        <p:txBody>
          <a:bodyPr/>
          <a:lstStyle/>
          <a:p>
            <a:r>
              <a:rPr lang="en-US" dirty="0"/>
              <a:t>Triggers or Coalition-Specific Response Steps</a:t>
            </a:r>
          </a:p>
        </p:txBody>
      </p:sp>
      <p:sp>
        <p:nvSpPr>
          <p:cNvPr id="3" name="Content Placeholder 2">
            <a:extLst>
              <a:ext uri="{FF2B5EF4-FFF2-40B4-BE49-F238E27FC236}">
                <a16:creationId xmlns:a16="http://schemas.microsoft.com/office/drawing/2014/main" id="{B924D4E0-F237-4F63-B316-635652BB462E}"/>
              </a:ext>
            </a:extLst>
          </p:cNvPr>
          <p:cNvSpPr>
            <a:spLocks noGrp="1"/>
          </p:cNvSpPr>
          <p:nvPr>
            <p:ph idx="1"/>
          </p:nvPr>
        </p:nvSpPr>
        <p:spPr/>
        <p:txBody>
          <a:bodyPr/>
          <a:lstStyle/>
          <a:p>
            <a:r>
              <a:rPr lang="en-US" dirty="0"/>
              <a:t>Insert Triggers</a:t>
            </a:r>
          </a:p>
          <a:p>
            <a:r>
              <a:rPr lang="en-US" dirty="0"/>
              <a:t>Specific Response Steps</a:t>
            </a:r>
          </a:p>
        </p:txBody>
      </p:sp>
      <p:sp>
        <p:nvSpPr>
          <p:cNvPr id="5" name="TextBox 4">
            <a:extLst>
              <a:ext uri="{FF2B5EF4-FFF2-40B4-BE49-F238E27FC236}">
                <a16:creationId xmlns:a16="http://schemas.microsoft.com/office/drawing/2014/main" id="{CE4C888C-0FFE-2B48-975C-A66C0E4A1342}"/>
              </a:ext>
            </a:extLst>
          </p:cNvPr>
          <p:cNvSpPr txBox="1"/>
          <p:nvPr/>
        </p:nvSpPr>
        <p:spPr>
          <a:xfrm>
            <a:off x="6749935" y="1690688"/>
            <a:ext cx="4954384" cy="4093428"/>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To be completed by the Exercise Planning Team.</a:t>
            </a:r>
          </a:p>
          <a:p>
            <a:pPr algn="ctr"/>
            <a:endParaRPr lang="en-US" sz="2400" dirty="0"/>
          </a:p>
          <a:p>
            <a:pPr algn="ctr"/>
            <a:r>
              <a:rPr lang="en-US" sz="2400" dirty="0"/>
              <a:t>Describe the thresholds or potential triggers for annex use, as well as the specifics of the response by the coalition members / disciplines. </a:t>
            </a:r>
          </a:p>
          <a:p>
            <a:pPr algn="ctr"/>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3850111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5298-5140-4926-A64B-DB5ED36072B3}"/>
              </a:ext>
            </a:extLst>
          </p:cNvPr>
          <p:cNvSpPr>
            <a:spLocks noGrp="1"/>
          </p:cNvSpPr>
          <p:nvPr>
            <p:ph type="title"/>
          </p:nvPr>
        </p:nvSpPr>
        <p:spPr>
          <a:xfrm>
            <a:off x="7464614" y="1783959"/>
            <a:ext cx="4087306" cy="2889114"/>
          </a:xfrm>
        </p:spPr>
        <p:txBody>
          <a:bodyPr vert="horz" lIns="91440" tIns="45720" rIns="91440" bIns="45720" rtlCol="0" anchor="b">
            <a:normAutofit/>
          </a:bodyPr>
          <a:lstStyle/>
          <a:p>
            <a:r>
              <a:rPr lang="en-US" sz="5400" dirty="0"/>
              <a:t>Tabletop Exercise</a:t>
            </a:r>
          </a:p>
        </p:txBody>
      </p:sp>
      <p:sp>
        <p:nvSpPr>
          <p:cNvPr id="4" name="Text Placeholder 3">
            <a:extLst>
              <a:ext uri="{FF2B5EF4-FFF2-40B4-BE49-F238E27FC236}">
                <a16:creationId xmlns:a16="http://schemas.microsoft.com/office/drawing/2014/main" id="{EDFF4EE6-E9D5-41CF-9910-9D11E98D1A0C}"/>
              </a:ext>
            </a:extLst>
          </p:cNvPr>
          <p:cNvSpPr>
            <a:spLocks noGrp="1"/>
          </p:cNvSpPr>
          <p:nvPr>
            <p:ph type="body" idx="1"/>
          </p:nvPr>
        </p:nvSpPr>
        <p:spPr>
          <a:xfrm>
            <a:off x="7464612" y="4750893"/>
            <a:ext cx="4087305" cy="1147863"/>
          </a:xfrm>
        </p:spPr>
        <p:txBody>
          <a:bodyPr vert="horz" lIns="91440" tIns="45720" rIns="91440" bIns="45720" rtlCol="0" anchor="t">
            <a:normAutofit/>
          </a:bodyPr>
          <a:lstStyle/>
          <a:p>
            <a:r>
              <a:rPr lang="en-US" sz="2000" dirty="0">
                <a:solidFill>
                  <a:schemeClr val="tx1"/>
                </a:solidFill>
              </a:rPr>
              <a:t>Radiation Emergency Surge Annex </a:t>
            </a:r>
          </a:p>
        </p:txBody>
      </p:sp>
      <p:sp>
        <p:nvSpPr>
          <p:cNvPr id="44" name="Freeform: Shape 43">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9A94A460-784E-4160-8CB7-E1D359D43677}"/>
              </a:ext>
            </a:extLst>
          </p:cNvPr>
          <p:cNvPicPr>
            <a:picLocks noChangeAspect="1"/>
          </p:cNvPicPr>
          <p:nvPr/>
        </p:nvPicPr>
        <p:blipFill rotWithShape="1">
          <a:blip r:embed="rId3">
            <a:extLst>
              <a:ext uri="{28A0092B-C50C-407E-A947-70E740481C1C}">
                <a14:useLocalDpi xmlns:a14="http://schemas.microsoft.com/office/drawing/2010/main" val="0"/>
              </a:ext>
            </a:extLst>
          </a:blip>
          <a:srcRect l="16758" r="14832"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400923700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C49D492EDDB1A44BA541335C83D560B" ma:contentTypeVersion="9" ma:contentTypeDescription="Create a new document." ma:contentTypeScope="" ma:versionID="ba50a6eeae8cdd114f2f802e4e4ab7b6">
  <xsd:schema xmlns:xsd="http://www.w3.org/2001/XMLSchema" xmlns:xs="http://www.w3.org/2001/XMLSchema" xmlns:p="http://schemas.microsoft.com/office/2006/metadata/properties" xmlns:ns2="104f4a76-b4c8-4551-88c5-b5de2311c9c0" xmlns:ns3="daef1808-d347-4228-9595-0481455a1fe2" targetNamespace="http://schemas.microsoft.com/office/2006/metadata/properties" ma:root="true" ma:fieldsID="420f09540dece4a27e9b0aa98672dd9a" ns2:_="" ns3:_="">
    <xsd:import namespace="104f4a76-b4c8-4551-88c5-b5de2311c9c0"/>
    <xsd:import namespace="daef1808-d347-4228-9595-0481455a1fe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4f4a76-b4c8-4551-88c5-b5de2311c9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aef1808-d347-4228-9595-0481455a1fe2"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5697198-5CBD-4E2D-9C9A-55A7D699B1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4f4a76-b4c8-4551-88c5-b5de2311c9c0"/>
    <ds:schemaRef ds:uri="daef1808-d347-4228-9595-0481455a1f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06D6BED-4E5B-46B1-801E-A47DCB4AFBC5}">
  <ds:schemaRefs>
    <ds:schemaRef ds:uri="http://schemas.microsoft.com/sharepoint/v3/contenttype/forms"/>
  </ds:schemaRefs>
</ds:datastoreItem>
</file>

<file path=customXml/itemProps3.xml><?xml version="1.0" encoding="utf-8"?>
<ds:datastoreItem xmlns:ds="http://schemas.openxmlformats.org/officeDocument/2006/customXml" ds:itemID="{FCF7EB5C-6E01-41BC-82AB-D97BFC6D6217}">
  <ds:schemaRefs>
    <ds:schemaRef ds:uri="http://schemas.microsoft.com/office/2006/metadata/properties"/>
    <ds:schemaRef ds:uri="http://schemas.microsoft.com/office/2006/documentManagement/types"/>
    <ds:schemaRef ds:uri="104f4a76-b4c8-4551-88c5-b5de2311c9c0"/>
    <ds:schemaRef ds:uri="http://www.w3.org/XML/1998/namespace"/>
    <ds:schemaRef ds:uri="daef1808-d347-4228-9595-0481455a1fe2"/>
    <ds:schemaRef ds:uri="http://purl.org/dc/elements/1.1/"/>
    <ds:schemaRef ds:uri="http://purl.org/dc/dcmitype/"/>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1478</TotalTime>
  <Words>4460</Words>
  <Application>Microsoft Office PowerPoint</Application>
  <PresentationFormat>Widescreen</PresentationFormat>
  <Paragraphs>334</Paragraphs>
  <Slides>32</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Calibri Light</vt:lpstr>
      <vt:lpstr>Courier New</vt:lpstr>
      <vt:lpstr>Symbol</vt:lpstr>
      <vt:lpstr>Wingdings</vt:lpstr>
      <vt:lpstr>Office Theme</vt:lpstr>
      <vt:lpstr>Radiation Emergency Surge Annex Tabletop Exercise</vt:lpstr>
      <vt:lpstr>Instructions for Use of this PPT Template – Delete this slide prior to presentation</vt:lpstr>
      <vt:lpstr>Welcome and Introductions</vt:lpstr>
      <vt:lpstr>Agenda</vt:lpstr>
      <vt:lpstr>Administrative Details</vt:lpstr>
      <vt:lpstr>Introduction to HCC Radiation Emergency Surge Annex</vt:lpstr>
      <vt:lpstr>Planning Assumptions</vt:lpstr>
      <vt:lpstr>Triggers or Coalition-Specific Response Steps</vt:lpstr>
      <vt:lpstr>Tabletop Exercise</vt:lpstr>
      <vt:lpstr>Exercise Scope</vt:lpstr>
      <vt:lpstr>HPP Program Capabilities Tested</vt:lpstr>
      <vt:lpstr>Exercise Objectives</vt:lpstr>
      <vt:lpstr>Guidelines</vt:lpstr>
      <vt:lpstr>Assumptions and Artificialities</vt:lpstr>
      <vt:lpstr>Module 1</vt:lpstr>
      <vt:lpstr>Module 1 Discussion Questions</vt:lpstr>
      <vt:lpstr>Module 1 Discussion Questions (continued)</vt:lpstr>
      <vt:lpstr>Module 1 Discussion Questions (continued)</vt:lpstr>
      <vt:lpstr>Module 1 Report Out</vt:lpstr>
      <vt:lpstr>Module 2</vt:lpstr>
      <vt:lpstr>Module 2 Discussion Questions</vt:lpstr>
      <vt:lpstr>Module 2 Discussion Questions (continued)</vt:lpstr>
      <vt:lpstr>Module 2 Discussion Questions (continued)</vt:lpstr>
      <vt:lpstr>Module 2 Report Out</vt:lpstr>
      <vt:lpstr>Module 3</vt:lpstr>
      <vt:lpstr>Module 3 Discussion Questions</vt:lpstr>
      <vt:lpstr>Module 3 Discussion Questions (continued)</vt:lpstr>
      <vt:lpstr>Module 3 Discussion Questions (continued)</vt:lpstr>
      <vt:lpstr>Module 3 Report Out</vt:lpstr>
      <vt:lpstr>Wrap Up</vt:lpstr>
      <vt:lpstr>Hotwash</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Radiation Emergency Surge Plan Annex Tabletop Exercise PPT</dc:title>
  <dc:creator>ASPR TRACIE</dc:creator>
  <cp:keywords>radiation, radiological, nuclear, RDD, HCC, coalition, tabletop</cp:keywords>
  <cp:lastModifiedBy>Sole Brito, Corina</cp:lastModifiedBy>
  <cp:revision>26</cp:revision>
  <dcterms:created xsi:type="dcterms:W3CDTF">2021-03-19T15:17:49Z</dcterms:created>
  <dcterms:modified xsi:type="dcterms:W3CDTF">2021-10-15T19:51:16Z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0x0101005C49D492EDDB1A44BA541335C83D560B</vt:lpwstr>
  </property>
</Properties>
</file>