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0"/>
  </p:notesMasterIdLst>
  <p:handoutMasterIdLst>
    <p:handoutMasterId r:id="rId41"/>
  </p:handoutMasterIdLst>
  <p:sldIdLst>
    <p:sldId id="256" r:id="rId5"/>
    <p:sldId id="257" r:id="rId6"/>
    <p:sldId id="264" r:id="rId7"/>
    <p:sldId id="267" r:id="rId8"/>
    <p:sldId id="269" r:id="rId9"/>
    <p:sldId id="384" r:id="rId10"/>
    <p:sldId id="385" r:id="rId11"/>
    <p:sldId id="386" r:id="rId12"/>
    <p:sldId id="369" r:id="rId13"/>
    <p:sldId id="346" r:id="rId14"/>
    <p:sldId id="299" r:id="rId15"/>
    <p:sldId id="387" r:id="rId16"/>
    <p:sldId id="347" r:id="rId17"/>
    <p:sldId id="391" r:id="rId18"/>
    <p:sldId id="355" r:id="rId19"/>
    <p:sldId id="357" r:id="rId20"/>
    <p:sldId id="361" r:id="rId21"/>
    <p:sldId id="394" r:id="rId22"/>
    <p:sldId id="351" r:id="rId23"/>
    <p:sldId id="389" r:id="rId24"/>
    <p:sldId id="392" r:id="rId25"/>
    <p:sldId id="393" r:id="rId26"/>
    <p:sldId id="370" r:id="rId27"/>
    <p:sldId id="372" r:id="rId28"/>
    <p:sldId id="374" r:id="rId29"/>
    <p:sldId id="376" r:id="rId30"/>
    <p:sldId id="352" r:id="rId31"/>
    <p:sldId id="390" r:id="rId32"/>
    <p:sldId id="395" r:id="rId33"/>
    <p:sldId id="396" r:id="rId34"/>
    <p:sldId id="378" r:id="rId35"/>
    <p:sldId id="380" r:id="rId36"/>
    <p:sldId id="382" r:id="rId37"/>
    <p:sldId id="330" r:id="rId38"/>
    <p:sldId id="348" r:id="rId3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D8F4"/>
    <a:srgbClr val="102B62"/>
    <a:srgbClr val="62DBD8"/>
    <a:srgbClr val="009999"/>
    <a:srgbClr val="273D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7DD1B3-4131-4BF2-A63C-1B132940D9FA}" v="3" dt="2020-03-30T20:41:06.2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70" autoAdjust="0"/>
    <p:restoredTop sz="93405" autoAdjust="0"/>
  </p:normalViewPr>
  <p:slideViewPr>
    <p:cSldViewPr>
      <p:cViewPr varScale="1">
        <p:scale>
          <a:sx n="140" d="100"/>
          <a:sy n="140" d="100"/>
        </p:scale>
        <p:origin x="936" y="12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71" d="100"/>
          <a:sy n="71" d="100"/>
        </p:scale>
        <p:origin x="216" y="5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6/11/relationships/changesInfo" Target="changesInfos/changesInfo1.xml"/><Relationship Id="rId20" Type="http://schemas.openxmlformats.org/officeDocument/2006/relationships/slide" Target="slides/slide16.xml"/><Relationship Id="rId41"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le Brito, Corina" userId="b002a9e7-ef27-4d42-be11-35f56e8d14e1" providerId="ADAL" clId="{637DD1B3-4131-4BF2-A63C-1B132940D9FA}"/>
    <pc:docChg chg="modSld">
      <pc:chgData name="Sole Brito, Corina" userId="b002a9e7-ef27-4d42-be11-35f56e8d14e1" providerId="ADAL" clId="{637DD1B3-4131-4BF2-A63C-1B132940D9FA}" dt="2020-03-30T20:56:19.879" v="2" actId="20577"/>
      <pc:docMkLst>
        <pc:docMk/>
      </pc:docMkLst>
      <pc:sldChg chg="modSp mod">
        <pc:chgData name="Sole Brito, Corina" userId="b002a9e7-ef27-4d42-be11-35f56e8d14e1" providerId="ADAL" clId="{637DD1B3-4131-4BF2-A63C-1B132940D9FA}" dt="2020-03-30T20:56:19.879" v="2" actId="20577"/>
        <pc:sldMkLst>
          <pc:docMk/>
          <pc:sldMk cId="1314410729" sldId="256"/>
        </pc:sldMkLst>
        <pc:spChg chg="mod">
          <ac:chgData name="Sole Brito, Corina" userId="b002a9e7-ef27-4d42-be11-35f56e8d14e1" providerId="ADAL" clId="{637DD1B3-4131-4BF2-A63C-1B132940D9FA}" dt="2020-03-30T20:56:19.879" v="2" actId="20577"/>
          <ac:spMkLst>
            <pc:docMk/>
            <pc:sldMk cId="1314410729" sldId="256"/>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9D8F377-1D4D-4E55-BA23-B4C88B08AE04}" type="datetimeFigureOut">
              <a:rPr lang="en-US" smtClean="0"/>
              <a:t>3/30/2020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85D02E8-D589-462B-8871-E4027AEEAA39}" type="slidenum">
              <a:rPr lang="en-US" smtClean="0"/>
              <a:t>‹#›</a:t>
            </a:fld>
            <a:endParaRPr lang="en-US"/>
          </a:p>
        </p:txBody>
      </p:sp>
    </p:spTree>
    <p:extLst>
      <p:ext uri="{BB962C8B-B14F-4D97-AF65-F5344CB8AC3E}">
        <p14:creationId xmlns:p14="http://schemas.microsoft.com/office/powerpoint/2010/main" val="84948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1C232C-A669-41A2-B224-8DB9E51725EC}" type="datetimeFigureOut">
              <a:rPr lang="en-US" smtClean="0"/>
              <a:t>3/30/2020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C72B32-1A00-43DB-BBB8-B81738A4878E}" type="slidenum">
              <a:rPr lang="en-US" smtClean="0"/>
              <a:t>‹#›</a:t>
            </a:fld>
            <a:endParaRPr lang="en-US"/>
          </a:p>
        </p:txBody>
      </p:sp>
    </p:spTree>
    <p:extLst>
      <p:ext uri="{BB962C8B-B14F-4D97-AF65-F5344CB8AC3E}">
        <p14:creationId xmlns:p14="http://schemas.microsoft.com/office/powerpoint/2010/main" val="3462938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C72B32-1A00-43DB-BBB8-B81738A4878E}" type="slidenum">
              <a:rPr lang="en-US" smtClean="0"/>
              <a:t>1</a:t>
            </a:fld>
            <a:endParaRPr lang="en-US"/>
          </a:p>
        </p:txBody>
      </p:sp>
    </p:spTree>
    <p:extLst>
      <p:ext uri="{BB962C8B-B14F-4D97-AF65-F5344CB8AC3E}">
        <p14:creationId xmlns:p14="http://schemas.microsoft.com/office/powerpoint/2010/main" val="1315152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47C72B32-1A00-43DB-BBB8-B81738A4878E}" type="slidenum">
              <a:rPr lang="en-US" smtClean="0"/>
              <a:t>11</a:t>
            </a:fld>
            <a:endParaRPr lang="en-US"/>
          </a:p>
        </p:txBody>
      </p:sp>
    </p:spTree>
    <p:extLst>
      <p:ext uri="{BB962C8B-B14F-4D97-AF65-F5344CB8AC3E}">
        <p14:creationId xmlns:p14="http://schemas.microsoft.com/office/powerpoint/2010/main" val="23939213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47C72B32-1A00-43DB-BBB8-B81738A4878E}" type="slidenum">
              <a:rPr lang="en-US" smtClean="0"/>
              <a:t>13</a:t>
            </a:fld>
            <a:endParaRPr lang="en-US"/>
          </a:p>
        </p:txBody>
      </p:sp>
    </p:spTree>
    <p:extLst>
      <p:ext uri="{BB962C8B-B14F-4D97-AF65-F5344CB8AC3E}">
        <p14:creationId xmlns:p14="http://schemas.microsoft.com/office/powerpoint/2010/main" val="23939213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47C72B32-1A00-43DB-BBB8-B81738A4878E}" type="slidenum">
              <a:rPr lang="en-US" smtClean="0"/>
              <a:t>14</a:t>
            </a:fld>
            <a:endParaRPr lang="en-US"/>
          </a:p>
        </p:txBody>
      </p:sp>
    </p:spTree>
    <p:extLst>
      <p:ext uri="{BB962C8B-B14F-4D97-AF65-F5344CB8AC3E}">
        <p14:creationId xmlns:p14="http://schemas.microsoft.com/office/powerpoint/2010/main" val="35114594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47C72B32-1A00-43DB-BBB8-B81738A4878E}" type="slidenum">
              <a:rPr lang="en-US" smtClean="0"/>
              <a:t>19</a:t>
            </a:fld>
            <a:endParaRPr lang="en-US"/>
          </a:p>
        </p:txBody>
      </p:sp>
    </p:spTree>
    <p:extLst>
      <p:ext uri="{BB962C8B-B14F-4D97-AF65-F5344CB8AC3E}">
        <p14:creationId xmlns:p14="http://schemas.microsoft.com/office/powerpoint/2010/main" val="5809431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47C72B32-1A00-43DB-BBB8-B81738A4878E}" type="slidenum">
              <a:rPr lang="en-US" smtClean="0"/>
              <a:t>21</a:t>
            </a:fld>
            <a:endParaRPr lang="en-US"/>
          </a:p>
        </p:txBody>
      </p:sp>
    </p:spTree>
    <p:extLst>
      <p:ext uri="{BB962C8B-B14F-4D97-AF65-F5344CB8AC3E}">
        <p14:creationId xmlns:p14="http://schemas.microsoft.com/office/powerpoint/2010/main" val="6477286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47C72B32-1A00-43DB-BBB8-B81738A4878E}" type="slidenum">
              <a:rPr lang="en-US" smtClean="0"/>
              <a:t>22</a:t>
            </a:fld>
            <a:endParaRPr lang="en-US"/>
          </a:p>
        </p:txBody>
      </p:sp>
    </p:spTree>
    <p:extLst>
      <p:ext uri="{BB962C8B-B14F-4D97-AF65-F5344CB8AC3E}">
        <p14:creationId xmlns:p14="http://schemas.microsoft.com/office/powerpoint/2010/main" val="27628530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47C72B32-1A00-43DB-BBB8-B81738A4878E}" type="slidenum">
              <a:rPr lang="en-US" smtClean="0"/>
              <a:t>27</a:t>
            </a:fld>
            <a:endParaRPr lang="en-US"/>
          </a:p>
        </p:txBody>
      </p:sp>
    </p:spTree>
    <p:extLst>
      <p:ext uri="{BB962C8B-B14F-4D97-AF65-F5344CB8AC3E}">
        <p14:creationId xmlns:p14="http://schemas.microsoft.com/office/powerpoint/2010/main" val="3727678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47C72B32-1A00-43DB-BBB8-B81738A4878E}" type="slidenum">
              <a:rPr lang="en-US" smtClean="0"/>
              <a:t>29</a:t>
            </a:fld>
            <a:endParaRPr lang="en-US"/>
          </a:p>
        </p:txBody>
      </p:sp>
    </p:spTree>
    <p:extLst>
      <p:ext uri="{BB962C8B-B14F-4D97-AF65-F5344CB8AC3E}">
        <p14:creationId xmlns:p14="http://schemas.microsoft.com/office/powerpoint/2010/main" val="18839758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47C72B32-1A00-43DB-BBB8-B81738A4878E}" type="slidenum">
              <a:rPr lang="en-US" smtClean="0"/>
              <a:t>30</a:t>
            </a:fld>
            <a:endParaRPr lang="en-US"/>
          </a:p>
        </p:txBody>
      </p:sp>
    </p:spTree>
    <p:extLst>
      <p:ext uri="{BB962C8B-B14F-4D97-AF65-F5344CB8AC3E}">
        <p14:creationId xmlns:p14="http://schemas.microsoft.com/office/powerpoint/2010/main" val="5037491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47C72B32-1A00-43DB-BBB8-B81738A4878E}" type="slidenum">
              <a:rPr lang="en-US" smtClean="0"/>
              <a:t>34</a:t>
            </a:fld>
            <a:endParaRPr lang="en-US" dirty="0"/>
          </a:p>
        </p:txBody>
      </p:sp>
    </p:spTree>
    <p:extLst>
      <p:ext uri="{BB962C8B-B14F-4D97-AF65-F5344CB8AC3E}">
        <p14:creationId xmlns:p14="http://schemas.microsoft.com/office/powerpoint/2010/main" val="2393921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47C72B32-1A00-43DB-BBB8-B81738A4878E}" type="slidenum">
              <a:rPr lang="en-US" smtClean="0"/>
              <a:t>2</a:t>
            </a:fld>
            <a:endParaRPr lang="en-US"/>
          </a:p>
        </p:txBody>
      </p:sp>
    </p:spTree>
    <p:extLst>
      <p:ext uri="{BB962C8B-B14F-4D97-AF65-F5344CB8AC3E}">
        <p14:creationId xmlns:p14="http://schemas.microsoft.com/office/powerpoint/2010/main" val="23939213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March 14</a:t>
            </a:r>
            <a:r>
              <a:rPr lang="en-US" baseline="30000" dirty="0"/>
              <a:t>th</a:t>
            </a:r>
            <a:r>
              <a:rPr lang="en-US" dirty="0"/>
              <a:t> last patient briefing</a:t>
            </a:r>
          </a:p>
        </p:txBody>
      </p:sp>
      <p:sp>
        <p:nvSpPr>
          <p:cNvPr id="4" name="Slide Number Placeholder 3"/>
          <p:cNvSpPr>
            <a:spLocks noGrp="1"/>
          </p:cNvSpPr>
          <p:nvPr>
            <p:ph type="sldNum" sz="quarter" idx="10"/>
          </p:nvPr>
        </p:nvSpPr>
        <p:spPr/>
        <p:txBody>
          <a:bodyPr/>
          <a:lstStyle/>
          <a:p>
            <a:fld id="{47C72B32-1A00-43DB-BBB8-B81738A4878E}" type="slidenum">
              <a:rPr lang="en-US" smtClean="0"/>
              <a:t>3</a:t>
            </a:fld>
            <a:endParaRPr lang="en-US"/>
          </a:p>
        </p:txBody>
      </p:sp>
    </p:spTree>
    <p:extLst>
      <p:ext uri="{BB962C8B-B14F-4D97-AF65-F5344CB8AC3E}">
        <p14:creationId xmlns:p14="http://schemas.microsoft.com/office/powerpoint/2010/main" val="23939213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47C72B32-1A00-43DB-BBB8-B81738A4878E}" type="slidenum">
              <a:rPr lang="en-US" smtClean="0"/>
              <a:t>4</a:t>
            </a:fld>
            <a:endParaRPr lang="en-US"/>
          </a:p>
        </p:txBody>
      </p:sp>
    </p:spTree>
    <p:extLst>
      <p:ext uri="{BB962C8B-B14F-4D97-AF65-F5344CB8AC3E}">
        <p14:creationId xmlns:p14="http://schemas.microsoft.com/office/powerpoint/2010/main" val="2393921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47C72B32-1A00-43DB-BBB8-B81738A4878E}" type="slidenum">
              <a:rPr lang="en-US" smtClean="0"/>
              <a:t>5</a:t>
            </a:fld>
            <a:endParaRPr lang="en-US"/>
          </a:p>
        </p:txBody>
      </p:sp>
    </p:spTree>
    <p:extLst>
      <p:ext uri="{BB962C8B-B14F-4D97-AF65-F5344CB8AC3E}">
        <p14:creationId xmlns:p14="http://schemas.microsoft.com/office/powerpoint/2010/main" val="2393921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47C72B32-1A00-43DB-BBB8-B81738A4878E}" type="slidenum">
              <a:rPr lang="en-US" smtClean="0"/>
              <a:t>6</a:t>
            </a:fld>
            <a:endParaRPr lang="en-US"/>
          </a:p>
        </p:txBody>
      </p:sp>
    </p:spTree>
    <p:extLst>
      <p:ext uri="{BB962C8B-B14F-4D97-AF65-F5344CB8AC3E}">
        <p14:creationId xmlns:p14="http://schemas.microsoft.com/office/powerpoint/2010/main" val="2391720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47C72B32-1A00-43DB-BBB8-B81738A4878E}" type="slidenum">
              <a:rPr lang="en-US" smtClean="0"/>
              <a:t>7</a:t>
            </a:fld>
            <a:endParaRPr lang="en-US"/>
          </a:p>
        </p:txBody>
      </p:sp>
    </p:spTree>
    <p:extLst>
      <p:ext uri="{BB962C8B-B14F-4D97-AF65-F5344CB8AC3E}">
        <p14:creationId xmlns:p14="http://schemas.microsoft.com/office/powerpoint/2010/main" val="15295405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47C72B32-1A00-43DB-BBB8-B81738A4878E}" type="slidenum">
              <a:rPr lang="en-US" smtClean="0"/>
              <a:t>8</a:t>
            </a:fld>
            <a:endParaRPr lang="en-US"/>
          </a:p>
        </p:txBody>
      </p:sp>
    </p:spTree>
    <p:extLst>
      <p:ext uri="{BB962C8B-B14F-4D97-AF65-F5344CB8AC3E}">
        <p14:creationId xmlns:p14="http://schemas.microsoft.com/office/powerpoint/2010/main" val="29237040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47C72B32-1A00-43DB-BBB8-B81738A4878E}" type="slidenum">
              <a:rPr lang="en-US" smtClean="0"/>
              <a:t>9</a:t>
            </a:fld>
            <a:endParaRPr lang="en-US"/>
          </a:p>
        </p:txBody>
      </p:sp>
    </p:spTree>
    <p:extLst>
      <p:ext uri="{BB962C8B-B14F-4D97-AF65-F5344CB8AC3E}">
        <p14:creationId xmlns:p14="http://schemas.microsoft.com/office/powerpoint/2010/main" val="11004355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774031"/>
            <a:ext cx="7772400" cy="1102519"/>
          </a:xfrm>
        </p:spPr>
        <p:txBody>
          <a:bodyPr>
            <a:normAutofit/>
          </a:bodyPr>
          <a:lstStyle>
            <a:lvl1pPr>
              <a:defRPr sz="3200" b="1">
                <a:solidFill>
                  <a:srgbClr val="102B62"/>
                </a:solidFill>
              </a:defRPr>
            </a:lvl1pPr>
          </a:lstStyle>
          <a:p>
            <a:r>
              <a:rPr lang="en-US" dirty="0"/>
              <a:t>Title, Arial Bold, 32 </a:t>
            </a:r>
            <a:r>
              <a:rPr lang="en-US" dirty="0" err="1"/>
              <a:t>pt</a:t>
            </a:r>
            <a:endParaRPr lang="en-US" dirty="0"/>
          </a:p>
        </p:txBody>
      </p:sp>
      <p:sp>
        <p:nvSpPr>
          <p:cNvPr id="3" name="Subtitle 2"/>
          <p:cNvSpPr>
            <a:spLocks noGrp="1"/>
          </p:cNvSpPr>
          <p:nvPr>
            <p:ph type="subTitle" idx="1" hasCustomPrompt="1"/>
          </p:nvPr>
        </p:nvSpPr>
        <p:spPr>
          <a:xfrm>
            <a:off x="1371600" y="3238500"/>
            <a:ext cx="6400800" cy="1314450"/>
          </a:xfrm>
        </p:spPr>
        <p:txBody>
          <a:bodyPr>
            <a:normAutofit/>
          </a:bodyPr>
          <a:lstStyle>
            <a:lvl1pPr marL="0" indent="0" algn="ctr">
              <a:buNone/>
              <a:defRPr sz="2400" b="1" baseline="0">
                <a:solidFill>
                  <a:srgbClr val="102B6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Presenter Name</a:t>
            </a:r>
            <a:br>
              <a:rPr lang="en-US" dirty="0"/>
            </a:br>
            <a:r>
              <a:rPr lang="en-US" dirty="0"/>
              <a:t>Month DD, YYYY</a:t>
            </a: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934200" y="297913"/>
            <a:ext cx="1968549" cy="849849"/>
          </a:xfrm>
          <a:prstGeom prst="rect">
            <a:avLst/>
          </a:prstGeom>
        </p:spPr>
      </p:pic>
      <p:pic>
        <p:nvPicPr>
          <p:cNvPr id="8" name="Picture 7"/>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0" y="0"/>
            <a:ext cx="9144000" cy="1352550"/>
          </a:xfrm>
          <a:prstGeom prst="rect">
            <a:avLst/>
          </a:prstGeom>
        </p:spPr>
      </p:pic>
      <p:pic>
        <p:nvPicPr>
          <p:cNvPr id="9" name="Picture 8" descr="Department of Health and Human Services logo"/>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228600" y="66675"/>
            <a:ext cx="1219200" cy="1219200"/>
          </a:xfrm>
          <a:prstGeom prst="rect">
            <a:avLst/>
          </a:prstGeom>
        </p:spPr>
      </p:pic>
      <p:pic>
        <p:nvPicPr>
          <p:cNvPr id="10" name="Picture 9" descr="Assistant Secretary for Preparedness and Response logo"/>
          <p:cNvPicPr>
            <a:picLocks noChangeAspect="1"/>
          </p:cNvPicPr>
          <p:nvPr userDrawn="1"/>
        </p:nvPicPr>
        <p:blipFill rotWithShape="1">
          <a:blip r:embed="rId5" cstate="screen">
            <a:extLst>
              <a:ext uri="{28A0092B-C50C-407E-A947-70E740481C1C}">
                <a14:useLocalDpi xmlns:a14="http://schemas.microsoft.com/office/drawing/2010/main"/>
              </a:ext>
            </a:extLst>
          </a:blip>
          <a:srcRect/>
          <a:stretch/>
        </p:blipFill>
        <p:spPr>
          <a:xfrm>
            <a:off x="6934200" y="438150"/>
            <a:ext cx="1968549" cy="491600"/>
          </a:xfrm>
          <a:prstGeom prst="rect">
            <a:avLst/>
          </a:prstGeom>
        </p:spPr>
      </p:pic>
    </p:spTree>
    <p:extLst>
      <p:ext uri="{BB962C8B-B14F-4D97-AF65-F5344CB8AC3E}">
        <p14:creationId xmlns:p14="http://schemas.microsoft.com/office/powerpoint/2010/main" val="811531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2800" b="1" baseline="0">
                <a:solidFill>
                  <a:srgbClr val="102B62"/>
                </a:solidFill>
              </a:defRPr>
            </a:lvl1pPr>
          </a:lstStyle>
          <a:p>
            <a:r>
              <a:rPr lang="en-US" dirty="0"/>
              <a:t>Different title per slide, Arial 28 </a:t>
            </a:r>
            <a:r>
              <a:rPr lang="en-US" dirty="0" err="1"/>
              <a:t>pt</a:t>
            </a:r>
            <a:endParaRPr lang="en-US" dirty="0"/>
          </a:p>
        </p:txBody>
      </p:sp>
      <p:sp>
        <p:nvSpPr>
          <p:cNvPr id="3" name="Content Placeholder 2"/>
          <p:cNvSpPr>
            <a:spLocks noGrp="1"/>
          </p:cNvSpPr>
          <p:nvPr>
            <p:ph idx="1" hasCustomPrompt="1"/>
          </p:nvPr>
        </p:nvSpPr>
        <p:spPr>
          <a:xfrm>
            <a:off x="457200" y="1123950"/>
            <a:ext cx="8229600" cy="3276599"/>
          </a:xfrm>
        </p:spPr>
        <p:txBody>
          <a:bodyPr/>
          <a:lstStyle>
            <a:lvl1pPr marL="342900" indent="-342900">
              <a:buSzPct val="125000"/>
              <a:buFont typeface="Arial" panose="020B0604020202020204" pitchFamily="34" charset="0"/>
              <a:buChar char="•"/>
              <a:defRPr sz="2200">
                <a:solidFill>
                  <a:srgbClr val="102B62"/>
                </a:solidFill>
              </a:defRPr>
            </a:lvl1pPr>
            <a:lvl2pPr marL="742950" indent="-285750">
              <a:buFont typeface="Wingdings" panose="05000000000000000000" pitchFamily="2" charset="2"/>
              <a:buChar char="§"/>
              <a:defRPr sz="2000">
                <a:solidFill>
                  <a:srgbClr val="102B62"/>
                </a:solidFill>
              </a:defRPr>
            </a:lvl2pPr>
            <a:lvl3pPr marL="1143000" indent="-228600">
              <a:buFont typeface="Wingdings" panose="05000000000000000000" pitchFamily="2" charset="2"/>
              <a:buChar char="ü"/>
              <a:defRPr sz="1800">
                <a:solidFill>
                  <a:srgbClr val="102B62"/>
                </a:solidFill>
              </a:defRPr>
            </a:lvl3pPr>
          </a:lstStyle>
          <a:p>
            <a:pPr lvl="0"/>
            <a:r>
              <a:rPr lang="en-US" dirty="0"/>
              <a:t>Click to edit Master text styles</a:t>
            </a:r>
          </a:p>
          <a:p>
            <a:pPr lvl="1"/>
            <a:r>
              <a:rPr lang="en-US" dirty="0"/>
              <a:t>Second level</a:t>
            </a:r>
          </a:p>
          <a:p>
            <a:pPr lvl="2"/>
            <a:r>
              <a:rPr lang="en-US" dirty="0"/>
              <a:t>Third level</a:t>
            </a:r>
          </a:p>
          <a:p>
            <a:pPr lvl="0"/>
            <a:endParaRPr lang="en-US" dirty="0"/>
          </a:p>
          <a:p>
            <a:pPr lvl="2"/>
            <a:endParaRPr lang="en-US" dirty="0"/>
          </a:p>
          <a:p>
            <a:pPr lvl="2"/>
            <a:endParaRPr lang="en-US" dirty="0"/>
          </a:p>
        </p:txBody>
      </p:sp>
      <p:pic>
        <p:nvPicPr>
          <p:cNvPr id="7" name="Picture 6"/>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4552950"/>
            <a:ext cx="9144000" cy="609600"/>
          </a:xfrm>
          <a:prstGeom prst="rect">
            <a:avLst/>
          </a:prstGeom>
        </p:spPr>
      </p:pic>
      <p:sp>
        <p:nvSpPr>
          <p:cNvPr id="8" name="Slide Number Placeholder 5"/>
          <p:cNvSpPr txBox="1">
            <a:spLocks/>
          </p:cNvSpPr>
          <p:nvPr userDrawn="1"/>
        </p:nvSpPr>
        <p:spPr>
          <a:xfrm>
            <a:off x="8229600" y="4781550"/>
            <a:ext cx="533400" cy="194487"/>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85E4B45-3C0D-4DB7-A4A8-89FEB5CAB5B2}" type="slidenum">
              <a:rPr lang="en-US" sz="1000" smtClean="0">
                <a:solidFill>
                  <a:schemeClr val="bg1"/>
                </a:solidFill>
              </a:rPr>
              <a:pPr/>
              <a:t>‹#›</a:t>
            </a:fld>
            <a:endParaRPr lang="en-US" sz="1000" dirty="0">
              <a:solidFill>
                <a:schemeClr val="bg1"/>
              </a:solidFill>
            </a:endParaRPr>
          </a:p>
        </p:txBody>
      </p:sp>
      <p:pic>
        <p:nvPicPr>
          <p:cNvPr id="10" name="Picture 9" descr="Assistant Secretary for Preparedness and Response logo"/>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304800" y="4705350"/>
            <a:ext cx="1220532" cy="304800"/>
          </a:xfrm>
          <a:prstGeom prst="rect">
            <a:avLst/>
          </a:prstGeom>
        </p:spPr>
      </p:pic>
      <p:sp>
        <p:nvSpPr>
          <p:cNvPr id="4" name="TextBox 3"/>
          <p:cNvSpPr txBox="1"/>
          <p:nvPr userDrawn="1"/>
        </p:nvSpPr>
        <p:spPr>
          <a:xfrm>
            <a:off x="1219200" y="4781550"/>
            <a:ext cx="6779136"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u="none" strike="noStrike" kern="1200" baseline="30000" dirty="0">
                <a:solidFill>
                  <a:schemeClr val="bg1"/>
                </a:solidFill>
                <a:latin typeface="+mn-lt"/>
                <a:ea typeface="+mn-ea"/>
                <a:cs typeface="+mn-cs"/>
              </a:rPr>
              <a:t>Saving Lives. Protecting Americans.</a:t>
            </a:r>
          </a:p>
          <a:p>
            <a:pPr algn="ctr"/>
            <a:endParaRPr lang="en-US" dirty="0">
              <a:solidFill>
                <a:schemeClr val="bg1"/>
              </a:solidFill>
            </a:endParaRPr>
          </a:p>
        </p:txBody>
      </p:sp>
    </p:spTree>
    <p:extLst>
      <p:ext uri="{BB962C8B-B14F-4D97-AF65-F5344CB8AC3E}">
        <p14:creationId xmlns:p14="http://schemas.microsoft.com/office/powerpoint/2010/main" val="2196070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4552950"/>
            <a:ext cx="9144000" cy="609600"/>
          </a:xfrm>
          <a:prstGeom prst="rect">
            <a:avLst/>
          </a:prstGeom>
        </p:spPr>
      </p:pic>
      <p:sp>
        <p:nvSpPr>
          <p:cNvPr id="2" name="Title 1"/>
          <p:cNvSpPr>
            <a:spLocks noGrp="1"/>
          </p:cNvSpPr>
          <p:nvPr>
            <p:ph type="title" hasCustomPrompt="1"/>
          </p:nvPr>
        </p:nvSpPr>
        <p:spPr/>
        <p:txBody>
          <a:bodyPr>
            <a:normAutofit/>
          </a:bodyPr>
          <a:lstStyle>
            <a:lvl1pPr>
              <a:defRPr sz="2800" b="1">
                <a:solidFill>
                  <a:srgbClr val="102B62"/>
                </a:solidFill>
              </a:defRPr>
            </a:lvl1pPr>
          </a:lstStyle>
          <a:p>
            <a:r>
              <a:rPr lang="en-US" dirty="0"/>
              <a:t>Different title per slide, Arial 28 </a:t>
            </a:r>
            <a:r>
              <a:rPr lang="en-US" dirty="0" err="1"/>
              <a:t>pt</a:t>
            </a:r>
            <a:endParaRPr lang="en-US" dirty="0"/>
          </a:p>
        </p:txBody>
      </p:sp>
      <p:sp>
        <p:nvSpPr>
          <p:cNvPr id="3" name="Content Placeholder 2"/>
          <p:cNvSpPr>
            <a:spLocks noGrp="1"/>
          </p:cNvSpPr>
          <p:nvPr>
            <p:ph sz="half" idx="1"/>
          </p:nvPr>
        </p:nvSpPr>
        <p:spPr>
          <a:xfrm>
            <a:off x="457200" y="1123950"/>
            <a:ext cx="4038600" cy="3276600"/>
          </a:xfrm>
        </p:spPr>
        <p:txBody>
          <a:bodyPr/>
          <a:lstStyle>
            <a:lvl1pPr marL="342900" indent="-342900">
              <a:buFont typeface="Arial" panose="020B0604020202020204" pitchFamily="34" charset="0"/>
              <a:buChar char="•"/>
              <a:defRPr sz="2200">
                <a:solidFill>
                  <a:srgbClr val="102B62"/>
                </a:solidFill>
              </a:defRPr>
            </a:lvl1pPr>
            <a:lvl2pPr marL="742950" indent="-285750">
              <a:buFont typeface="Wingdings" panose="05000000000000000000" pitchFamily="2" charset="2"/>
              <a:buChar char="§"/>
              <a:defRPr sz="2000">
                <a:solidFill>
                  <a:srgbClr val="102B62"/>
                </a:solidFill>
              </a:defRPr>
            </a:lvl2pPr>
            <a:lvl3pPr marL="1143000" indent="-228600">
              <a:buFont typeface="Wingdings" panose="05000000000000000000" pitchFamily="2" charset="2"/>
              <a:buChar char="ü"/>
              <a:defRPr sz="1800">
                <a:solidFill>
                  <a:srgbClr val="102B62"/>
                </a:solidFill>
              </a:defRPr>
            </a:lvl3pPr>
            <a:lvl4pPr>
              <a:defRPr sz="1800">
                <a:solidFill>
                  <a:srgbClr val="002060"/>
                </a:solidFill>
              </a:defRPr>
            </a:lvl4pPr>
            <a:lvl5pPr>
              <a:defRPr sz="1800">
                <a:solidFill>
                  <a:srgbClr val="00206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48200" y="1123950"/>
            <a:ext cx="4038600" cy="3276600"/>
          </a:xfrm>
        </p:spPr>
        <p:txBody>
          <a:bodyPr>
            <a:normAutofit/>
          </a:bodyPr>
          <a:lstStyle>
            <a:lvl1pPr marL="342900" indent="-342900" algn="l" defTabSz="914400" rtl="0" eaLnBrk="1" latinLnBrk="0" hangingPunct="1">
              <a:spcBef>
                <a:spcPct val="20000"/>
              </a:spcBef>
              <a:buFont typeface="Arial" panose="020B0604020202020204" pitchFamily="34" charset="0"/>
              <a:buChar char="•"/>
              <a:defRPr lang="en-US" sz="2200" kern="1200" dirty="0" smtClean="0">
                <a:solidFill>
                  <a:srgbClr val="102B62"/>
                </a:solidFill>
                <a:latin typeface="+mn-lt"/>
                <a:ea typeface="+mn-ea"/>
                <a:cs typeface="+mn-cs"/>
              </a:defRPr>
            </a:lvl1pPr>
            <a:lvl2pPr marL="800100" indent="-342900" algn="l" defTabSz="914400" rtl="0" eaLnBrk="1" latinLnBrk="0" hangingPunct="1">
              <a:spcBef>
                <a:spcPct val="20000"/>
              </a:spcBef>
              <a:buFont typeface="Wingdings" panose="05000000000000000000" pitchFamily="2" charset="2"/>
              <a:buChar char="§"/>
              <a:defRPr lang="en-US" sz="2000" kern="1200" dirty="0" smtClean="0">
                <a:solidFill>
                  <a:srgbClr val="102B62"/>
                </a:solidFill>
                <a:latin typeface="+mn-lt"/>
                <a:ea typeface="+mn-ea"/>
                <a:cs typeface="+mn-cs"/>
              </a:defRPr>
            </a:lvl2pPr>
            <a:lvl3pPr marL="1143000" indent="-228600" algn="l" defTabSz="914400" rtl="0" eaLnBrk="1" latinLnBrk="0" hangingPunct="1">
              <a:spcBef>
                <a:spcPct val="20000"/>
              </a:spcBef>
              <a:buFont typeface="Wingdings" panose="05000000000000000000" pitchFamily="2" charset="2"/>
              <a:buChar char="ü"/>
              <a:defRPr lang="en-US" sz="1800" kern="1200" dirty="0" smtClean="0">
                <a:solidFill>
                  <a:srgbClr val="102B62"/>
                </a:solidFill>
                <a:latin typeface="+mn-lt"/>
                <a:ea typeface="+mn-ea"/>
                <a:cs typeface="+mn-cs"/>
              </a:defRPr>
            </a:lvl3pPr>
            <a:lvl4pPr>
              <a:defRPr sz="1800">
                <a:solidFill>
                  <a:srgbClr val="002060"/>
                </a:solidFill>
              </a:defRPr>
            </a:lvl4pPr>
            <a:lvl5pPr>
              <a:defRPr sz="1800">
                <a:solidFill>
                  <a:srgbClr val="00206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9" name="Slide Number Placeholder 5"/>
          <p:cNvSpPr txBox="1">
            <a:spLocks/>
          </p:cNvSpPr>
          <p:nvPr userDrawn="1"/>
        </p:nvSpPr>
        <p:spPr>
          <a:xfrm>
            <a:off x="8229600" y="4781550"/>
            <a:ext cx="533400" cy="194487"/>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85E4B45-3C0D-4DB7-A4A8-89FEB5CAB5B2}" type="slidenum">
              <a:rPr lang="en-US" sz="1000" smtClean="0">
                <a:solidFill>
                  <a:schemeClr val="bg1"/>
                </a:solidFill>
              </a:rPr>
              <a:pPr/>
              <a:t>‹#›</a:t>
            </a:fld>
            <a:endParaRPr lang="en-US" sz="1000" dirty="0">
              <a:solidFill>
                <a:schemeClr val="bg1"/>
              </a:solidFill>
            </a:endParaRPr>
          </a:p>
        </p:txBody>
      </p:sp>
      <p:pic>
        <p:nvPicPr>
          <p:cNvPr id="13" name="Picture 12" descr="Assistant Secretary for Preparedness and Response logo"/>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304800" y="4705350"/>
            <a:ext cx="1220532" cy="304800"/>
          </a:xfrm>
          <a:prstGeom prst="rect">
            <a:avLst/>
          </a:prstGeom>
        </p:spPr>
      </p:pic>
      <p:sp>
        <p:nvSpPr>
          <p:cNvPr id="8" name="TextBox 7"/>
          <p:cNvSpPr txBox="1"/>
          <p:nvPr userDrawn="1"/>
        </p:nvSpPr>
        <p:spPr>
          <a:xfrm>
            <a:off x="1219200" y="4781550"/>
            <a:ext cx="6779136"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u="none" strike="noStrike" kern="1200" baseline="30000" dirty="0">
                <a:solidFill>
                  <a:schemeClr val="bg1"/>
                </a:solidFill>
                <a:latin typeface="+mn-lt"/>
                <a:ea typeface="+mn-ea"/>
                <a:cs typeface="+mn-cs"/>
              </a:rPr>
              <a:t>Saving Lives. Protecting Americans.</a:t>
            </a:r>
          </a:p>
          <a:p>
            <a:pPr algn="ctr"/>
            <a:endParaRPr lang="en-US" dirty="0">
              <a:solidFill>
                <a:schemeClr val="bg1"/>
              </a:solidFill>
            </a:endParaRPr>
          </a:p>
        </p:txBody>
      </p:sp>
    </p:spTree>
    <p:extLst>
      <p:ext uri="{BB962C8B-B14F-4D97-AF65-F5344CB8AC3E}">
        <p14:creationId xmlns:p14="http://schemas.microsoft.com/office/powerpoint/2010/main" val="4063733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4552950"/>
            <a:ext cx="9144000" cy="609600"/>
          </a:xfrm>
          <a:prstGeom prst="rect">
            <a:avLst/>
          </a:prstGeom>
        </p:spPr>
      </p:pic>
      <p:sp>
        <p:nvSpPr>
          <p:cNvPr id="2" name="Title 1"/>
          <p:cNvSpPr>
            <a:spLocks noGrp="1"/>
          </p:cNvSpPr>
          <p:nvPr>
            <p:ph type="title" hasCustomPrompt="1"/>
          </p:nvPr>
        </p:nvSpPr>
        <p:spPr/>
        <p:txBody>
          <a:bodyPr>
            <a:normAutofit/>
          </a:bodyPr>
          <a:lstStyle>
            <a:lvl1pPr>
              <a:defRPr sz="2800" b="1">
                <a:solidFill>
                  <a:srgbClr val="102B62"/>
                </a:solidFill>
              </a:defRPr>
            </a:lvl1pPr>
          </a:lstStyle>
          <a:p>
            <a:r>
              <a:rPr lang="en-US" dirty="0"/>
              <a:t>Different title per slide, Arial 28 </a:t>
            </a:r>
            <a:r>
              <a:rPr lang="en-US" dirty="0" err="1"/>
              <a:t>pt</a:t>
            </a:r>
            <a:endParaRPr lang="en-US" dirty="0"/>
          </a:p>
        </p:txBody>
      </p:sp>
      <p:sp>
        <p:nvSpPr>
          <p:cNvPr id="7" name="Slide Number Placeholder 5"/>
          <p:cNvSpPr txBox="1">
            <a:spLocks/>
          </p:cNvSpPr>
          <p:nvPr userDrawn="1"/>
        </p:nvSpPr>
        <p:spPr>
          <a:xfrm>
            <a:off x="8229600" y="4781550"/>
            <a:ext cx="533400" cy="194487"/>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85E4B45-3C0D-4DB7-A4A8-89FEB5CAB5B2}" type="slidenum">
              <a:rPr lang="en-US" sz="1000" smtClean="0">
                <a:solidFill>
                  <a:schemeClr val="bg1"/>
                </a:solidFill>
              </a:rPr>
              <a:pPr/>
              <a:t>‹#›</a:t>
            </a:fld>
            <a:endParaRPr lang="en-US" sz="1000" dirty="0">
              <a:solidFill>
                <a:schemeClr val="bg1"/>
              </a:solidFill>
            </a:endParaRPr>
          </a:p>
        </p:txBody>
      </p:sp>
      <p:pic>
        <p:nvPicPr>
          <p:cNvPr id="11" name="Picture 10" descr="Assistant Secretary for Preparedness and Response logo"/>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304800" y="4705350"/>
            <a:ext cx="1220532" cy="304800"/>
          </a:xfrm>
          <a:prstGeom prst="rect">
            <a:avLst/>
          </a:prstGeom>
        </p:spPr>
      </p:pic>
      <p:sp>
        <p:nvSpPr>
          <p:cNvPr id="6" name="TextBox 5"/>
          <p:cNvSpPr txBox="1"/>
          <p:nvPr userDrawn="1"/>
        </p:nvSpPr>
        <p:spPr>
          <a:xfrm>
            <a:off x="1219200" y="4781550"/>
            <a:ext cx="6779136"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u="none" strike="noStrike" kern="1200" baseline="30000" dirty="0">
                <a:solidFill>
                  <a:schemeClr val="bg1"/>
                </a:solidFill>
                <a:latin typeface="+mn-lt"/>
                <a:ea typeface="+mn-ea"/>
                <a:cs typeface="+mn-cs"/>
              </a:rPr>
              <a:t>Saving Lives. Protecting Americans.</a:t>
            </a:r>
          </a:p>
          <a:p>
            <a:pPr algn="ctr"/>
            <a:endParaRPr lang="en-US" dirty="0">
              <a:solidFill>
                <a:schemeClr val="bg1"/>
              </a:solidFill>
            </a:endParaRPr>
          </a:p>
        </p:txBody>
      </p:sp>
    </p:spTree>
    <p:extLst>
      <p:ext uri="{BB962C8B-B14F-4D97-AF65-F5344CB8AC3E}">
        <p14:creationId xmlns:p14="http://schemas.microsoft.com/office/powerpoint/2010/main" val="1630528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4552950"/>
            <a:ext cx="9144000" cy="609600"/>
          </a:xfrm>
          <a:prstGeom prst="rect">
            <a:avLst/>
          </a:prstGeom>
        </p:spPr>
      </p:pic>
      <p:sp>
        <p:nvSpPr>
          <p:cNvPr id="6" name="Slide Number Placeholder 5"/>
          <p:cNvSpPr txBox="1">
            <a:spLocks/>
          </p:cNvSpPr>
          <p:nvPr userDrawn="1"/>
        </p:nvSpPr>
        <p:spPr>
          <a:xfrm>
            <a:off x="8229600" y="4781550"/>
            <a:ext cx="533400" cy="194487"/>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85E4B45-3C0D-4DB7-A4A8-89FEB5CAB5B2}" type="slidenum">
              <a:rPr lang="en-US" sz="1000" smtClean="0">
                <a:solidFill>
                  <a:schemeClr val="bg1"/>
                </a:solidFill>
              </a:rPr>
              <a:pPr/>
              <a:t>‹#›</a:t>
            </a:fld>
            <a:endParaRPr lang="en-US" sz="1000" dirty="0">
              <a:solidFill>
                <a:schemeClr val="bg1"/>
              </a:solidFill>
            </a:endParaRPr>
          </a:p>
        </p:txBody>
      </p:sp>
      <p:pic>
        <p:nvPicPr>
          <p:cNvPr id="10" name="Picture 9" descr="Assistant Secretary for Preparedness and Response logo"/>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304800" y="4705350"/>
            <a:ext cx="1220532" cy="304800"/>
          </a:xfrm>
          <a:prstGeom prst="rect">
            <a:avLst/>
          </a:prstGeom>
        </p:spPr>
      </p:pic>
      <p:sp>
        <p:nvSpPr>
          <p:cNvPr id="5" name="TextBox 4"/>
          <p:cNvSpPr txBox="1"/>
          <p:nvPr userDrawn="1"/>
        </p:nvSpPr>
        <p:spPr>
          <a:xfrm>
            <a:off x="1219200" y="4781550"/>
            <a:ext cx="6779136"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u="none" strike="noStrike" kern="1200" baseline="30000" dirty="0">
                <a:solidFill>
                  <a:schemeClr val="bg1"/>
                </a:solidFill>
                <a:latin typeface="+mn-lt"/>
                <a:ea typeface="+mn-ea"/>
                <a:cs typeface="+mn-cs"/>
              </a:rPr>
              <a:t>Saving Lives. Protecting Americans.</a:t>
            </a:r>
          </a:p>
          <a:p>
            <a:pPr algn="ctr"/>
            <a:endParaRPr lang="en-US" dirty="0">
              <a:solidFill>
                <a:schemeClr val="bg1"/>
              </a:solidFill>
            </a:endParaRPr>
          </a:p>
        </p:txBody>
      </p:sp>
    </p:spTree>
    <p:extLst>
      <p:ext uri="{BB962C8B-B14F-4D97-AF65-F5344CB8AC3E}">
        <p14:creationId xmlns:p14="http://schemas.microsoft.com/office/powerpoint/2010/main" val="6209910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33350"/>
            <a:ext cx="8229600" cy="857250"/>
          </a:xfrm>
          <a:prstGeom prst="rect">
            <a:avLst/>
          </a:prstGeom>
        </p:spPr>
        <p:txBody>
          <a:bodyPr vert="horz" lIns="91440" tIns="45720" rIns="91440" bIns="45720" rtlCol="0" anchor="ctr">
            <a:normAutofit/>
          </a:bodyPr>
          <a:lstStyle/>
          <a:p>
            <a:r>
              <a:rPr lang="en-US" dirty="0"/>
              <a:t>Different title per slide, Arial 28 </a:t>
            </a:r>
            <a:r>
              <a:rPr lang="en-US" dirty="0" err="1"/>
              <a:t>pt</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845926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xStyles>
    <p:titleStyle>
      <a:lvl1pPr algn="ctr" defTabSz="914400" rtl="0" eaLnBrk="1" latinLnBrk="0" hangingPunct="1">
        <a:spcBef>
          <a:spcPct val="0"/>
        </a:spcBef>
        <a:buNone/>
        <a:defRPr sz="2800" b="1" kern="1200" baseline="0">
          <a:solidFill>
            <a:srgbClr val="273D77"/>
          </a:solidFill>
          <a:latin typeface="+mj-lt"/>
          <a:ea typeface="+mj-ea"/>
          <a:cs typeface="+mj-cs"/>
        </a:defRPr>
      </a:lvl1pPr>
    </p:titleStyle>
    <p:bodyStyle>
      <a:lvl1pPr marL="342900" indent="-342900" algn="l" defTabSz="914400" rtl="0" eaLnBrk="1" latinLnBrk="0" hangingPunct="1">
        <a:spcBef>
          <a:spcPct val="20000"/>
        </a:spcBef>
        <a:buSzPct val="125000"/>
        <a:buFont typeface="Arial" panose="020B0604020202020204" pitchFamily="34" charset="0"/>
        <a:buChar char="•"/>
        <a:defRPr sz="2200" kern="1200">
          <a:solidFill>
            <a:srgbClr val="002060"/>
          </a:solidFill>
          <a:latin typeface="+mn-lt"/>
          <a:ea typeface="+mn-ea"/>
          <a:cs typeface="+mn-cs"/>
        </a:defRPr>
      </a:lvl1pPr>
      <a:lvl2pPr marL="742950" indent="-285750" algn="l" defTabSz="914400" rtl="0" eaLnBrk="1" latinLnBrk="0" hangingPunct="1">
        <a:spcBef>
          <a:spcPct val="20000"/>
        </a:spcBef>
        <a:buFont typeface="Wingdings" panose="05000000000000000000" pitchFamily="2" charset="2"/>
        <a:buChar char="§"/>
        <a:defRPr sz="2000" kern="1200">
          <a:solidFill>
            <a:srgbClr val="002060"/>
          </a:solidFill>
          <a:latin typeface="+mn-lt"/>
          <a:ea typeface="+mn-ea"/>
          <a:cs typeface="+mn-cs"/>
        </a:defRPr>
      </a:lvl2pPr>
      <a:lvl3pPr marL="1143000" indent="-228600" algn="l" defTabSz="914400" rtl="0" eaLnBrk="1" latinLnBrk="0" hangingPunct="1">
        <a:spcBef>
          <a:spcPct val="20000"/>
        </a:spcBef>
        <a:buFont typeface="Wingdings" panose="05000000000000000000" pitchFamily="2" charset="2"/>
        <a:buChar char="ü"/>
        <a:defRPr sz="1800" kern="1200">
          <a:solidFill>
            <a:srgbClr val="002060"/>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733800" y="2800350"/>
            <a:ext cx="1905000" cy="13716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Put your company logo here</a:t>
            </a:r>
          </a:p>
        </p:txBody>
      </p:sp>
      <p:sp>
        <p:nvSpPr>
          <p:cNvPr id="3" name="Subtitle 2"/>
          <p:cNvSpPr>
            <a:spLocks noGrp="1"/>
          </p:cNvSpPr>
          <p:nvPr>
            <p:ph type="subTitle" idx="1"/>
          </p:nvPr>
        </p:nvSpPr>
        <p:spPr>
          <a:xfrm>
            <a:off x="1485900" y="4171950"/>
            <a:ext cx="6400800" cy="838200"/>
          </a:xfrm>
        </p:spPr>
        <p:txBody>
          <a:bodyPr>
            <a:normAutofit/>
          </a:bodyPr>
          <a:lstStyle/>
          <a:p>
            <a:r>
              <a:rPr lang="en-US" sz="1800" dirty="0">
                <a:solidFill>
                  <a:srgbClr val="FF0000"/>
                </a:solidFill>
              </a:rPr>
              <a:t>Today’s Date</a:t>
            </a:r>
          </a:p>
        </p:txBody>
      </p:sp>
      <p:sp>
        <p:nvSpPr>
          <p:cNvPr id="2" name="Title 1"/>
          <p:cNvSpPr>
            <a:spLocks noGrp="1"/>
          </p:cNvSpPr>
          <p:nvPr>
            <p:ph type="ctrTitle"/>
          </p:nvPr>
        </p:nvSpPr>
        <p:spPr>
          <a:xfrm>
            <a:off x="685800" y="1621631"/>
            <a:ext cx="7772400" cy="1102519"/>
          </a:xfrm>
        </p:spPr>
        <p:txBody>
          <a:bodyPr/>
          <a:lstStyle/>
          <a:p>
            <a:r>
              <a:rPr lang="fr-FR" dirty="0"/>
              <a:t>Pandemic Contagion</a:t>
            </a:r>
            <a:br>
              <a:rPr lang="fr-FR" dirty="0"/>
            </a:br>
            <a:r>
              <a:rPr lang="fr-FR" dirty="0" err="1"/>
              <a:t>Tabletop</a:t>
            </a:r>
            <a:r>
              <a:rPr lang="fr-FR" dirty="0"/>
              <a:t> </a:t>
            </a:r>
            <a:r>
              <a:rPr lang="fr-FR" dirty="0" err="1"/>
              <a:t>Exercise</a:t>
            </a:r>
            <a:r>
              <a:rPr lang="fr-FR" dirty="0"/>
              <a:t> (TTX)</a:t>
            </a:r>
            <a:endParaRPr lang="en-US" dirty="0"/>
          </a:p>
        </p:txBody>
      </p:sp>
    </p:spTree>
    <p:extLst>
      <p:ext uri="{BB962C8B-B14F-4D97-AF65-F5344CB8AC3E}">
        <p14:creationId xmlns:p14="http://schemas.microsoft.com/office/powerpoint/2010/main" val="1314410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Overarching Exercise Objectives</a:t>
            </a:r>
            <a:endParaRPr lang="en-US" sz="1800" dirty="0"/>
          </a:p>
        </p:txBody>
      </p:sp>
      <p:sp>
        <p:nvSpPr>
          <p:cNvPr id="3" name="Content Placeholder 2"/>
          <p:cNvSpPr>
            <a:spLocks noGrp="1"/>
          </p:cNvSpPr>
          <p:nvPr>
            <p:ph idx="1"/>
          </p:nvPr>
        </p:nvSpPr>
        <p:spPr/>
        <p:txBody>
          <a:bodyPr>
            <a:normAutofit/>
          </a:bodyPr>
          <a:lstStyle/>
          <a:p>
            <a:pPr>
              <a:spcAft>
                <a:spcPts val="600"/>
              </a:spcAft>
            </a:pPr>
            <a:r>
              <a:rPr lang="en-US" sz="1600" dirty="0"/>
              <a:t>Discuss the role of company leadership in considering and making decisions on potential community mitigation measures.</a:t>
            </a:r>
          </a:p>
          <a:p>
            <a:pPr>
              <a:spcAft>
                <a:spcPts val="600"/>
              </a:spcAft>
            </a:pPr>
            <a:r>
              <a:rPr lang="en-US" sz="1600" dirty="0"/>
              <a:t>Discuss and determine what measures our company can/should implement to ensure business continuity and maintain a viable workforce during an outbreak.</a:t>
            </a:r>
          </a:p>
          <a:p>
            <a:pPr>
              <a:spcAft>
                <a:spcPts val="600"/>
              </a:spcAft>
            </a:pPr>
            <a:r>
              <a:rPr lang="en-US" sz="1600" dirty="0"/>
              <a:t>Discuss and determine how we will develop and adapt our crisis communication strategy as the outbreak evolves.</a:t>
            </a:r>
          </a:p>
          <a:p>
            <a:pPr>
              <a:spcAft>
                <a:spcPts val="600"/>
              </a:spcAft>
            </a:pPr>
            <a:r>
              <a:rPr lang="en-US" sz="1600" dirty="0"/>
              <a:t>Discuss and determine what policy changes may be necessary to support the response to the spread of an infectious disease.</a:t>
            </a:r>
          </a:p>
          <a:p>
            <a:pPr>
              <a:spcAft>
                <a:spcPts val="600"/>
              </a:spcAft>
            </a:pPr>
            <a:r>
              <a:rPr lang="en-US" sz="1600" dirty="0"/>
              <a:t>Discuss risks to our company supply chains and the means to mitigate those risks.</a:t>
            </a:r>
          </a:p>
          <a:p>
            <a:pPr>
              <a:spcAft>
                <a:spcPts val="600"/>
              </a:spcAft>
            </a:pPr>
            <a:endParaRPr lang="en-US" sz="1600" dirty="0"/>
          </a:p>
        </p:txBody>
      </p:sp>
    </p:spTree>
    <p:extLst>
      <p:ext uri="{BB962C8B-B14F-4D97-AF65-F5344CB8AC3E}">
        <p14:creationId xmlns:p14="http://schemas.microsoft.com/office/powerpoint/2010/main" val="4150996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38325"/>
            <a:ext cx="8229600" cy="857250"/>
          </a:xfrm>
        </p:spPr>
        <p:txBody>
          <a:bodyPr>
            <a:normAutofit fontScale="90000"/>
          </a:bodyPr>
          <a:lstStyle/>
          <a:p>
            <a:r>
              <a:rPr lang="en-US" dirty="0"/>
              <a:t>Module 1: Growing contagion within the U.S., but no widespread outbreak in the immediate area</a:t>
            </a:r>
          </a:p>
        </p:txBody>
      </p:sp>
    </p:spTree>
    <p:extLst>
      <p:ext uri="{BB962C8B-B14F-4D97-AF65-F5344CB8AC3E}">
        <p14:creationId xmlns:p14="http://schemas.microsoft.com/office/powerpoint/2010/main" val="1284358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1 Disclaimer </a:t>
            </a:r>
          </a:p>
        </p:txBody>
      </p:sp>
      <p:sp>
        <p:nvSpPr>
          <p:cNvPr id="3" name="Content Placeholder 2"/>
          <p:cNvSpPr>
            <a:spLocks noGrp="1"/>
          </p:cNvSpPr>
          <p:nvPr>
            <p:ph idx="1"/>
          </p:nvPr>
        </p:nvSpPr>
        <p:spPr>
          <a:xfrm>
            <a:off x="457200" y="990600"/>
            <a:ext cx="8229600" cy="3276599"/>
          </a:xfrm>
        </p:spPr>
        <p:txBody>
          <a:bodyPr>
            <a:normAutofit/>
          </a:bodyPr>
          <a:lstStyle/>
          <a:p>
            <a:r>
              <a:rPr lang="en-US" sz="1600" dirty="0"/>
              <a:t>This exercise is for educational and informational purposes. </a:t>
            </a:r>
          </a:p>
          <a:p>
            <a:r>
              <a:rPr lang="en-US" sz="1600" dirty="0"/>
              <a:t>The events described in the video are fictional and intended only for the purpose of participating in this exercise. </a:t>
            </a:r>
          </a:p>
          <a:p>
            <a:r>
              <a:rPr lang="en-US" sz="1600" dirty="0"/>
              <a:t>The exercise scenario uses a novel influenza virus, but this scenario can be applied to other Highly Infectious Diseases (HIDs). </a:t>
            </a:r>
          </a:p>
        </p:txBody>
      </p:sp>
    </p:spTree>
    <p:extLst>
      <p:ext uri="{BB962C8B-B14F-4D97-AF65-F5344CB8AC3E}">
        <p14:creationId xmlns:p14="http://schemas.microsoft.com/office/powerpoint/2010/main" val="666834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871" y="57150"/>
            <a:ext cx="8229600" cy="857250"/>
          </a:xfrm>
        </p:spPr>
        <p:txBody>
          <a:bodyPr/>
          <a:lstStyle/>
          <a:p>
            <a:r>
              <a:rPr lang="en-US" dirty="0"/>
              <a:t>Module 1 Scenario Highlights</a:t>
            </a:r>
          </a:p>
        </p:txBody>
      </p:sp>
      <p:sp>
        <p:nvSpPr>
          <p:cNvPr id="3" name="Content Placeholder 2"/>
          <p:cNvSpPr>
            <a:spLocks noGrp="1"/>
          </p:cNvSpPr>
          <p:nvPr>
            <p:ph idx="1"/>
          </p:nvPr>
        </p:nvSpPr>
        <p:spPr>
          <a:xfrm>
            <a:off x="178606" y="895350"/>
            <a:ext cx="8720129" cy="3505200"/>
          </a:xfrm>
        </p:spPr>
        <p:txBody>
          <a:bodyPr>
            <a:noAutofit/>
          </a:bodyPr>
          <a:lstStyle/>
          <a:p>
            <a:pPr>
              <a:spcAft>
                <a:spcPts val="600"/>
              </a:spcAft>
            </a:pPr>
            <a:r>
              <a:rPr lang="en-US" sz="1600" dirty="0"/>
              <a:t>35 tourists from the U.S. and other countries become sick with fever and respiratory symptoms while on an eight-day “Gateways to Lhasa” group tours in China. This is a popular tour with visitors throughout the summer months, with new tour groups on similar itineraries arriving every day in Lhasa, Tibet, and other cities in China. </a:t>
            </a:r>
          </a:p>
          <a:p>
            <a:pPr>
              <a:spcAft>
                <a:spcPts val="600"/>
              </a:spcAft>
            </a:pPr>
            <a:r>
              <a:rPr lang="en-US" sz="1600" dirty="0"/>
              <a:t>In late June, tour group participants return home, including U.S. cities Chicago and New York. Clinics and hospitals in Tibet and Lhasa report an increase in patients with pneumonia-like symptoms. </a:t>
            </a:r>
          </a:p>
          <a:p>
            <a:pPr>
              <a:spcAft>
                <a:spcPts val="600"/>
              </a:spcAft>
            </a:pPr>
            <a:r>
              <a:rPr lang="en-US" sz="1600" dirty="0"/>
              <a:t>Soon after returning to the U.S., a Chicago male who went on the tour in China presents at a hospital with shortness of breath and difficulty breathing. He is hospitalized with pneumonia. Three of his five family members also have upper respiratory tract symptoms. </a:t>
            </a:r>
          </a:p>
        </p:txBody>
      </p:sp>
    </p:spTree>
    <p:extLst>
      <p:ext uri="{BB962C8B-B14F-4D97-AF65-F5344CB8AC3E}">
        <p14:creationId xmlns:p14="http://schemas.microsoft.com/office/powerpoint/2010/main" val="2052006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126" y="92001"/>
            <a:ext cx="8229600" cy="857250"/>
          </a:xfrm>
        </p:spPr>
        <p:txBody>
          <a:bodyPr/>
          <a:lstStyle/>
          <a:p>
            <a:r>
              <a:rPr lang="en-US" dirty="0"/>
              <a:t>Module 1 Scenario Highlights (Cont.)</a:t>
            </a:r>
          </a:p>
        </p:txBody>
      </p:sp>
      <p:sp>
        <p:nvSpPr>
          <p:cNvPr id="3" name="Content Placeholder 2"/>
          <p:cNvSpPr>
            <a:spLocks noGrp="1"/>
          </p:cNvSpPr>
          <p:nvPr>
            <p:ph idx="1"/>
          </p:nvPr>
        </p:nvSpPr>
        <p:spPr>
          <a:xfrm>
            <a:off x="429126" y="895350"/>
            <a:ext cx="8229600" cy="3602057"/>
          </a:xfrm>
        </p:spPr>
        <p:txBody>
          <a:bodyPr>
            <a:noAutofit/>
          </a:bodyPr>
          <a:lstStyle/>
          <a:p>
            <a:pPr>
              <a:spcAft>
                <a:spcPts val="600"/>
              </a:spcAft>
            </a:pPr>
            <a:r>
              <a:rPr lang="en-US" sz="1600" dirty="0"/>
              <a:t>The Chicago patient’s specimen is sent to CDC for testing and yields positive results for the first H7N9 virus infection in the U.S. </a:t>
            </a:r>
          </a:p>
          <a:p>
            <a:pPr>
              <a:spcAft>
                <a:spcPts val="600"/>
              </a:spcAft>
            </a:pPr>
            <a:r>
              <a:rPr lang="en-US" sz="1600" dirty="0"/>
              <a:t>The CDC conducts an investigation of the flights the Chicago patient was on. Other individuals that live in New York and Philadelphia who also participated in the “Gateways to Lhasa” tour have reported similar pneumonia-like symptoms. </a:t>
            </a:r>
            <a:endParaRPr lang="en-US" sz="1600" dirty="0">
              <a:solidFill>
                <a:schemeClr val="tx1"/>
              </a:solidFill>
              <a:cs typeface="Arial" panose="020B0604020202020204" pitchFamily="34" charset="0"/>
            </a:endParaRPr>
          </a:p>
        </p:txBody>
      </p:sp>
    </p:spTree>
    <p:extLst>
      <p:ext uri="{BB962C8B-B14F-4D97-AF65-F5344CB8AC3E}">
        <p14:creationId xmlns:p14="http://schemas.microsoft.com/office/powerpoint/2010/main" val="33235668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1 Policy and Planning: Key Questions</a:t>
            </a:r>
          </a:p>
        </p:txBody>
      </p:sp>
      <p:sp>
        <p:nvSpPr>
          <p:cNvPr id="3" name="Content Placeholder 2"/>
          <p:cNvSpPr>
            <a:spLocks noGrp="1"/>
          </p:cNvSpPr>
          <p:nvPr>
            <p:ph idx="1"/>
          </p:nvPr>
        </p:nvSpPr>
        <p:spPr>
          <a:xfrm>
            <a:off x="441434" y="990600"/>
            <a:ext cx="8229600" cy="3276599"/>
          </a:xfrm>
        </p:spPr>
        <p:txBody>
          <a:bodyPr>
            <a:normAutofit/>
          </a:bodyPr>
          <a:lstStyle/>
          <a:p>
            <a:r>
              <a:rPr lang="en-US" sz="1600" dirty="0"/>
              <a:t>What are your immediate plans/actions?</a:t>
            </a:r>
          </a:p>
          <a:p>
            <a:r>
              <a:rPr lang="en-US" sz="1600" dirty="0"/>
              <a:t>What critical resources or supplies are you most concerned about being affected by a disruption in your supply chain?</a:t>
            </a:r>
          </a:p>
          <a:p>
            <a:r>
              <a:rPr lang="en-US" sz="1600" dirty="0"/>
              <a:t>Does your organization have legal and/or regulatory requirements/obligations that you must comply with, even during a public health emergency?</a:t>
            </a:r>
          </a:p>
          <a:p>
            <a:r>
              <a:rPr lang="en-US" sz="1600" dirty="0"/>
              <a:t>How would your organization financially sustain a significant reduction of business?</a:t>
            </a:r>
          </a:p>
          <a:p>
            <a:r>
              <a:rPr lang="en-US" sz="1600" dirty="0"/>
              <a:t>What potential policy issues are you most concerned about and what immediate actions can you take, if any, to address them?</a:t>
            </a:r>
          </a:p>
          <a:p>
            <a:endParaRPr lang="en-US" dirty="0"/>
          </a:p>
        </p:txBody>
      </p:sp>
    </p:spTree>
    <p:extLst>
      <p:ext uri="{BB962C8B-B14F-4D97-AF65-F5344CB8AC3E}">
        <p14:creationId xmlns:p14="http://schemas.microsoft.com/office/powerpoint/2010/main" val="1169972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33350"/>
            <a:ext cx="8382000" cy="857250"/>
          </a:xfrm>
        </p:spPr>
        <p:txBody>
          <a:bodyPr>
            <a:normAutofit/>
          </a:bodyPr>
          <a:lstStyle/>
          <a:p>
            <a:r>
              <a:rPr lang="en-US" dirty="0"/>
              <a:t>Module 1 Incident Management: Key Questions</a:t>
            </a:r>
          </a:p>
        </p:txBody>
      </p:sp>
      <p:sp>
        <p:nvSpPr>
          <p:cNvPr id="3" name="Content Placeholder 2"/>
          <p:cNvSpPr>
            <a:spLocks noGrp="1"/>
          </p:cNvSpPr>
          <p:nvPr>
            <p:ph idx="1"/>
          </p:nvPr>
        </p:nvSpPr>
        <p:spPr>
          <a:xfrm>
            <a:off x="457200" y="1047750"/>
            <a:ext cx="8229600" cy="3276599"/>
          </a:xfrm>
        </p:spPr>
        <p:txBody>
          <a:bodyPr/>
          <a:lstStyle/>
          <a:p>
            <a:pPr lvl="0"/>
            <a:r>
              <a:rPr lang="en-US" sz="1600" dirty="0"/>
              <a:t>Who is responsible for managing your organization’s response to a severe outbreak?</a:t>
            </a:r>
          </a:p>
          <a:p>
            <a:pPr lvl="0"/>
            <a:r>
              <a:rPr lang="en-US" sz="1600" dirty="0"/>
              <a:t>What are the most significant challenges you anticipate with respect to managing your organization’s response to the incident and what immediate actions can you take, if any, to address them?</a:t>
            </a:r>
          </a:p>
          <a:p>
            <a:pPr lvl="0"/>
            <a:r>
              <a:rPr lang="en-US" sz="1600" dirty="0"/>
              <a:t>How will you work with state and/or local government to designate your business as essential, allowing you to stay open through lockdowns, curfews, etc.?</a:t>
            </a:r>
          </a:p>
          <a:p>
            <a:endParaRPr lang="en-US" dirty="0"/>
          </a:p>
        </p:txBody>
      </p:sp>
    </p:spTree>
    <p:extLst>
      <p:ext uri="{BB962C8B-B14F-4D97-AF65-F5344CB8AC3E}">
        <p14:creationId xmlns:p14="http://schemas.microsoft.com/office/powerpoint/2010/main" val="37518965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Module 1 Crisis Communication: Key Questions</a:t>
            </a:r>
          </a:p>
        </p:txBody>
      </p:sp>
      <p:sp>
        <p:nvSpPr>
          <p:cNvPr id="3" name="Content Placeholder 2"/>
          <p:cNvSpPr>
            <a:spLocks noGrp="1"/>
          </p:cNvSpPr>
          <p:nvPr>
            <p:ph idx="1"/>
          </p:nvPr>
        </p:nvSpPr>
        <p:spPr>
          <a:xfrm>
            <a:off x="457200" y="990600"/>
            <a:ext cx="8229600" cy="3276599"/>
          </a:xfrm>
        </p:spPr>
        <p:txBody>
          <a:bodyPr/>
          <a:lstStyle/>
          <a:p>
            <a:pPr lvl="0"/>
            <a:r>
              <a:rPr lang="en-US" sz="1600" dirty="0"/>
              <a:t>What critical messages will you need to communicate to the following groups? </a:t>
            </a:r>
          </a:p>
          <a:p>
            <a:pPr lvl="1"/>
            <a:r>
              <a:rPr lang="en-US" sz="1600" dirty="0"/>
              <a:t>Staff</a:t>
            </a:r>
          </a:p>
          <a:p>
            <a:pPr lvl="1"/>
            <a:r>
              <a:rPr lang="en-US" sz="1600" dirty="0"/>
              <a:t>Customers </a:t>
            </a:r>
          </a:p>
          <a:p>
            <a:pPr lvl="1"/>
            <a:r>
              <a:rPr lang="en-US" sz="1600" dirty="0"/>
              <a:t>Vendors/suppliers </a:t>
            </a:r>
          </a:p>
          <a:p>
            <a:endParaRPr lang="en-US" dirty="0"/>
          </a:p>
        </p:txBody>
      </p:sp>
    </p:spTree>
    <p:extLst>
      <p:ext uri="{BB962C8B-B14F-4D97-AF65-F5344CB8AC3E}">
        <p14:creationId xmlns:p14="http://schemas.microsoft.com/office/powerpoint/2010/main" val="12153445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Module 1 Healthcare System Surge: Key Questions</a:t>
            </a:r>
          </a:p>
        </p:txBody>
      </p:sp>
      <p:sp>
        <p:nvSpPr>
          <p:cNvPr id="3" name="Content Placeholder 2"/>
          <p:cNvSpPr>
            <a:spLocks noGrp="1"/>
          </p:cNvSpPr>
          <p:nvPr>
            <p:ph idx="1"/>
          </p:nvPr>
        </p:nvSpPr>
        <p:spPr>
          <a:xfrm>
            <a:off x="451945" y="1047750"/>
            <a:ext cx="8229600" cy="3276599"/>
          </a:xfrm>
        </p:spPr>
        <p:txBody>
          <a:bodyPr>
            <a:normAutofit/>
          </a:bodyPr>
          <a:lstStyle/>
          <a:p>
            <a:pPr lvl="0"/>
            <a:r>
              <a:rPr lang="en-US" sz="1600" dirty="0"/>
              <a:t>(For health care organizations) What are your primary concerns with respect to accommodating a large increase in patient numbers or patients with highly specialized health care needs?</a:t>
            </a:r>
          </a:p>
          <a:p>
            <a:pPr lvl="0"/>
            <a:r>
              <a:rPr lang="en-US" sz="1600" dirty="0"/>
              <a:t>(For health care organizations) Does your organization maintain a stockpile of medical supplies and resources (e.g., PPE, respirators)? Are the stockpiles ready for deployment?</a:t>
            </a:r>
          </a:p>
        </p:txBody>
      </p:sp>
    </p:spTree>
    <p:extLst>
      <p:ext uri="{BB962C8B-B14F-4D97-AF65-F5344CB8AC3E}">
        <p14:creationId xmlns:p14="http://schemas.microsoft.com/office/powerpoint/2010/main" val="13961794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38325"/>
            <a:ext cx="8229600" cy="857250"/>
          </a:xfrm>
        </p:spPr>
        <p:txBody>
          <a:bodyPr>
            <a:normAutofit fontScale="90000"/>
          </a:bodyPr>
          <a:lstStyle/>
          <a:p>
            <a:r>
              <a:rPr lang="en-US" dirty="0"/>
              <a:t>Module 2: Widespread illness in the immediate area</a:t>
            </a:r>
          </a:p>
        </p:txBody>
      </p:sp>
    </p:spTree>
    <p:extLst>
      <p:ext uri="{BB962C8B-B14F-4D97-AF65-F5344CB8AC3E}">
        <p14:creationId xmlns:p14="http://schemas.microsoft.com/office/powerpoint/2010/main" val="1013329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Opening Remarks</a:t>
            </a:r>
          </a:p>
        </p:txBody>
      </p:sp>
      <p:sp>
        <p:nvSpPr>
          <p:cNvPr id="3" name="Content Placeholder 2"/>
          <p:cNvSpPr>
            <a:spLocks noGrp="1"/>
          </p:cNvSpPr>
          <p:nvPr>
            <p:ph idx="1"/>
          </p:nvPr>
        </p:nvSpPr>
        <p:spPr>
          <a:xfrm>
            <a:off x="457200" y="990600"/>
            <a:ext cx="8229600" cy="3409949"/>
          </a:xfrm>
        </p:spPr>
        <p:txBody>
          <a:bodyPr>
            <a:normAutofit/>
          </a:bodyPr>
          <a:lstStyle/>
          <a:p>
            <a:pPr marL="0" indent="0">
              <a:spcAft>
                <a:spcPts val="600"/>
              </a:spcAft>
              <a:buNone/>
            </a:pPr>
            <a:r>
              <a:rPr lang="en-US" sz="1600" b="1" dirty="0"/>
              <a:t>Name</a:t>
            </a:r>
          </a:p>
          <a:p>
            <a:pPr marL="0" indent="0">
              <a:spcAft>
                <a:spcPts val="600"/>
              </a:spcAft>
              <a:buNone/>
            </a:pPr>
            <a:r>
              <a:rPr lang="en-US" sz="1600" dirty="0"/>
              <a:t>Position</a:t>
            </a:r>
          </a:p>
          <a:p>
            <a:pPr marL="0" indent="0">
              <a:spcAft>
                <a:spcPts val="600"/>
              </a:spcAft>
              <a:buNone/>
            </a:pPr>
            <a:endParaRPr lang="en-US" sz="1600" dirty="0"/>
          </a:p>
          <a:p>
            <a:pPr marL="0" indent="0">
              <a:spcAft>
                <a:spcPts val="600"/>
              </a:spcAft>
              <a:buNone/>
            </a:pPr>
            <a:r>
              <a:rPr lang="en-US" sz="1600" b="1" dirty="0"/>
              <a:t>Name</a:t>
            </a:r>
          </a:p>
          <a:p>
            <a:pPr marL="0" indent="0">
              <a:spcAft>
                <a:spcPts val="600"/>
              </a:spcAft>
              <a:buNone/>
            </a:pPr>
            <a:r>
              <a:rPr lang="en-US" sz="1600" dirty="0"/>
              <a:t>Position</a:t>
            </a:r>
          </a:p>
          <a:p>
            <a:pPr marL="0" indent="0">
              <a:spcAft>
                <a:spcPts val="600"/>
              </a:spcAft>
              <a:buNone/>
            </a:pPr>
            <a:endParaRPr lang="en-US" sz="1600" dirty="0"/>
          </a:p>
        </p:txBody>
      </p:sp>
    </p:spTree>
    <p:extLst>
      <p:ext uri="{BB962C8B-B14F-4D97-AF65-F5344CB8AC3E}">
        <p14:creationId xmlns:p14="http://schemas.microsoft.com/office/powerpoint/2010/main" val="9789558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2 Disclaimer </a:t>
            </a:r>
          </a:p>
        </p:txBody>
      </p:sp>
      <p:sp>
        <p:nvSpPr>
          <p:cNvPr id="3" name="Content Placeholder 2"/>
          <p:cNvSpPr>
            <a:spLocks noGrp="1"/>
          </p:cNvSpPr>
          <p:nvPr>
            <p:ph idx="1"/>
          </p:nvPr>
        </p:nvSpPr>
        <p:spPr>
          <a:xfrm>
            <a:off x="457200" y="971550"/>
            <a:ext cx="8229600" cy="3276599"/>
          </a:xfrm>
        </p:spPr>
        <p:txBody>
          <a:bodyPr>
            <a:normAutofit/>
          </a:bodyPr>
          <a:lstStyle/>
          <a:p>
            <a:r>
              <a:rPr lang="en-US" sz="1600" dirty="0"/>
              <a:t>This exercise is for educational and informational purposes. </a:t>
            </a:r>
          </a:p>
          <a:p>
            <a:r>
              <a:rPr lang="en-US" sz="1600" dirty="0"/>
              <a:t>The events described in the video are fictional and intended only for the purpose of participating in this exercise. </a:t>
            </a:r>
          </a:p>
          <a:p>
            <a:r>
              <a:rPr lang="en-US" sz="1600" dirty="0"/>
              <a:t>The exercise scenario uses a novel influenza virus, but this scenario can be applied to other Highly Infectious Diseases (HIDs). </a:t>
            </a:r>
          </a:p>
        </p:txBody>
      </p:sp>
    </p:spTree>
    <p:extLst>
      <p:ext uri="{BB962C8B-B14F-4D97-AF65-F5344CB8AC3E}">
        <p14:creationId xmlns:p14="http://schemas.microsoft.com/office/powerpoint/2010/main" val="23439651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2 Scenario Highlights</a:t>
            </a:r>
          </a:p>
        </p:txBody>
      </p:sp>
      <p:sp>
        <p:nvSpPr>
          <p:cNvPr id="3" name="Content Placeholder 2"/>
          <p:cNvSpPr>
            <a:spLocks noGrp="1"/>
          </p:cNvSpPr>
          <p:nvPr>
            <p:ph idx="1"/>
          </p:nvPr>
        </p:nvSpPr>
        <p:spPr>
          <a:xfrm>
            <a:off x="304800" y="895350"/>
            <a:ext cx="8229600" cy="3409949"/>
          </a:xfrm>
        </p:spPr>
        <p:txBody>
          <a:bodyPr>
            <a:noAutofit/>
          </a:bodyPr>
          <a:lstStyle/>
          <a:p>
            <a:pPr>
              <a:spcAft>
                <a:spcPts val="600"/>
              </a:spcAft>
            </a:pPr>
            <a:r>
              <a:rPr lang="en-US" sz="1600" dirty="0">
                <a:solidFill>
                  <a:schemeClr val="tx1"/>
                </a:solidFill>
                <a:cs typeface="Arial" panose="020B0604020202020204" pitchFamily="34" charset="0"/>
              </a:rPr>
              <a:t>Human transmission has now occurred in 5 countries, including the U.S., China, Thailand, United Kingdom, and Australia. As a result, the World Health Organization (WHO) declared a pandemic alert. </a:t>
            </a:r>
          </a:p>
          <a:p>
            <a:pPr>
              <a:spcAft>
                <a:spcPts val="600"/>
              </a:spcAft>
            </a:pPr>
            <a:r>
              <a:rPr lang="en-US" sz="1600" dirty="0">
                <a:solidFill>
                  <a:schemeClr val="tx1"/>
                </a:solidFill>
                <a:cs typeface="Arial" panose="020B0604020202020204" pitchFamily="34" charset="0"/>
              </a:rPr>
              <a:t>CDC has issued a Level 3 Travel Health Notice to the public to not travel to countries with confirmed H7N9 cases. </a:t>
            </a:r>
          </a:p>
          <a:p>
            <a:pPr>
              <a:spcAft>
                <a:spcPts val="600"/>
              </a:spcAft>
            </a:pPr>
            <a:r>
              <a:rPr lang="en-US" sz="1600" dirty="0">
                <a:solidFill>
                  <a:schemeClr val="tx1"/>
                </a:solidFill>
                <a:cs typeface="Arial" panose="020B0604020202020204" pitchFamily="34" charset="0"/>
              </a:rPr>
              <a:t>On July 7, the U.S. Department of Health and Human Services declares a public health emergency. </a:t>
            </a:r>
          </a:p>
          <a:p>
            <a:pPr>
              <a:spcAft>
                <a:spcPts val="600"/>
              </a:spcAft>
            </a:pPr>
            <a:r>
              <a:rPr lang="en-US" sz="1600" dirty="0">
                <a:solidFill>
                  <a:schemeClr val="tx1"/>
                </a:solidFill>
                <a:cs typeface="Arial" panose="020B0604020202020204" pitchFamily="34" charset="0"/>
              </a:rPr>
              <a:t>At the end of July, 20 countries have reported a total of 6,225 H7N9 cases [Americas (3,032), Europe (660), Eastern Mediterranean (152), South-East Asia (594) and Western Pacific (1,787)]. Many additional cases are suspected. WHO has now declared the 2019 H7N9 Pandemic. </a:t>
            </a:r>
          </a:p>
        </p:txBody>
      </p:sp>
    </p:spTree>
    <p:extLst>
      <p:ext uri="{BB962C8B-B14F-4D97-AF65-F5344CB8AC3E}">
        <p14:creationId xmlns:p14="http://schemas.microsoft.com/office/powerpoint/2010/main" val="2977582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2 Scenario Highlights (Cont.)</a:t>
            </a:r>
          </a:p>
        </p:txBody>
      </p:sp>
      <p:sp>
        <p:nvSpPr>
          <p:cNvPr id="3" name="Content Placeholder 2"/>
          <p:cNvSpPr>
            <a:spLocks noGrp="1"/>
          </p:cNvSpPr>
          <p:nvPr>
            <p:ph idx="1"/>
          </p:nvPr>
        </p:nvSpPr>
        <p:spPr>
          <a:xfrm>
            <a:off x="421105" y="895350"/>
            <a:ext cx="8229600" cy="3409949"/>
          </a:xfrm>
        </p:spPr>
        <p:txBody>
          <a:bodyPr>
            <a:noAutofit/>
          </a:bodyPr>
          <a:lstStyle/>
          <a:p>
            <a:pPr>
              <a:spcAft>
                <a:spcPts val="600"/>
              </a:spcAft>
            </a:pPr>
            <a:r>
              <a:rPr lang="en-US" sz="1600" dirty="0">
                <a:solidFill>
                  <a:schemeClr val="tx1"/>
                </a:solidFill>
                <a:cs typeface="Arial" panose="020B0604020202020204" pitchFamily="34" charset="0"/>
              </a:rPr>
              <a:t>By mid-August, there are 12,100 H7N9 cases in the U.S and 18,000 worldwide. The City of Chicago has the most confirmed H7N9 cases of 1,400 and the State of Illinois has 1,600 confirmed cases. </a:t>
            </a:r>
          </a:p>
          <a:p>
            <a:pPr>
              <a:spcAft>
                <a:spcPts val="600"/>
              </a:spcAft>
            </a:pPr>
            <a:r>
              <a:rPr lang="en-US" sz="1600" dirty="0">
                <a:solidFill>
                  <a:schemeClr val="tx1"/>
                </a:solidFill>
                <a:cs typeface="Arial" panose="020B0604020202020204" pitchFamily="34" charset="0"/>
              </a:rPr>
              <a:t>There is mass fear among the public and people are practicing social distancing. Large events have been canceled, schools are closed, and employees are working from home to stay safe. </a:t>
            </a:r>
          </a:p>
          <a:p>
            <a:pPr>
              <a:spcAft>
                <a:spcPts val="600"/>
              </a:spcAft>
            </a:pPr>
            <a:r>
              <a:rPr lang="en-US" sz="1600" dirty="0">
                <a:solidFill>
                  <a:schemeClr val="tx1"/>
                </a:solidFill>
                <a:cs typeface="Arial" panose="020B0604020202020204" pitchFamily="34" charset="0"/>
              </a:rPr>
              <a:t>Absenteeism is now causing extreme issues to critical infrastructure systems, including water, power, medical facilities, and supply chains. </a:t>
            </a:r>
          </a:p>
        </p:txBody>
      </p:sp>
    </p:spTree>
    <p:extLst>
      <p:ext uri="{BB962C8B-B14F-4D97-AF65-F5344CB8AC3E}">
        <p14:creationId xmlns:p14="http://schemas.microsoft.com/office/powerpoint/2010/main" val="4232471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2 Policy and Planning: Key Questions</a:t>
            </a:r>
          </a:p>
        </p:txBody>
      </p:sp>
      <p:sp>
        <p:nvSpPr>
          <p:cNvPr id="3" name="Content Placeholder 2"/>
          <p:cNvSpPr>
            <a:spLocks noGrp="1"/>
          </p:cNvSpPr>
          <p:nvPr>
            <p:ph idx="1"/>
          </p:nvPr>
        </p:nvSpPr>
        <p:spPr>
          <a:xfrm>
            <a:off x="457200" y="990600"/>
            <a:ext cx="8229600" cy="3276599"/>
          </a:xfrm>
        </p:spPr>
        <p:txBody>
          <a:bodyPr>
            <a:normAutofit/>
          </a:bodyPr>
          <a:lstStyle/>
          <a:p>
            <a:pPr lvl="0"/>
            <a:r>
              <a:rPr lang="en-US" sz="1600" dirty="0"/>
              <a:t>What key indicators or triggers are you relying on to decide when to implement your emergency plan and/or business continuity plan?</a:t>
            </a:r>
          </a:p>
          <a:p>
            <a:pPr lvl="0"/>
            <a:r>
              <a:rPr lang="en-US" sz="1600" dirty="0"/>
              <a:t>What is your organization’s policy regarding employee absenteeism and sick leave? </a:t>
            </a:r>
          </a:p>
          <a:p>
            <a:pPr lvl="0"/>
            <a:r>
              <a:rPr lang="en-US" sz="1600" dirty="0"/>
              <a:t>Does your organization have policies and procedures if employees or customers contract an infectious disease while working at or visiting your place of business?</a:t>
            </a:r>
          </a:p>
          <a:p>
            <a:pPr lvl="0"/>
            <a:r>
              <a:rPr lang="en-US" sz="1600" dirty="0"/>
              <a:t>What actions can you take to protect your employees in the workplace?</a:t>
            </a:r>
          </a:p>
          <a:p>
            <a:pPr lvl="0"/>
            <a:r>
              <a:rPr lang="en-US" sz="1600" dirty="0"/>
              <a:t>What actions can you take, if any, to adjust your operations in response to disruptions in your critical supply chains?</a:t>
            </a:r>
          </a:p>
          <a:p>
            <a:pPr lvl="0"/>
            <a:r>
              <a:rPr lang="en-US" sz="1600" dirty="0"/>
              <a:t>Will your insurance provide financial support/relief if you suffer financial losses as a result of a severe outbreak?</a:t>
            </a:r>
          </a:p>
        </p:txBody>
      </p:sp>
    </p:spTree>
    <p:extLst>
      <p:ext uri="{BB962C8B-B14F-4D97-AF65-F5344CB8AC3E}">
        <p14:creationId xmlns:p14="http://schemas.microsoft.com/office/powerpoint/2010/main" val="21254923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33350"/>
            <a:ext cx="8382000" cy="857250"/>
          </a:xfrm>
        </p:spPr>
        <p:txBody>
          <a:bodyPr>
            <a:normAutofit/>
          </a:bodyPr>
          <a:lstStyle/>
          <a:p>
            <a:r>
              <a:rPr lang="en-US" dirty="0"/>
              <a:t>Module 2 Incident Management: Key Questions</a:t>
            </a:r>
          </a:p>
        </p:txBody>
      </p:sp>
      <p:sp>
        <p:nvSpPr>
          <p:cNvPr id="3" name="Content Placeholder 2"/>
          <p:cNvSpPr>
            <a:spLocks noGrp="1"/>
          </p:cNvSpPr>
          <p:nvPr>
            <p:ph idx="1"/>
          </p:nvPr>
        </p:nvSpPr>
        <p:spPr>
          <a:xfrm>
            <a:off x="457200" y="1010964"/>
            <a:ext cx="8229600" cy="3276599"/>
          </a:xfrm>
        </p:spPr>
        <p:txBody>
          <a:bodyPr>
            <a:normAutofit/>
          </a:bodyPr>
          <a:lstStyle/>
          <a:p>
            <a:r>
              <a:rPr lang="en-US" sz="1600" dirty="0"/>
              <a:t>How has your incident management approach changed as the incident becomes more severe?</a:t>
            </a:r>
          </a:p>
          <a:p>
            <a:r>
              <a:rPr lang="en-US" sz="1600" dirty="0"/>
              <a:t>What social distancing measures (e.g., staggering workstations, canceling social events, alternating work shifts) have you implemented at this point?</a:t>
            </a:r>
          </a:p>
          <a:p>
            <a:r>
              <a:rPr lang="en-US" sz="1600" dirty="0"/>
              <a:t>How might you deal with absenteeism rates of 15 – 25%?</a:t>
            </a:r>
          </a:p>
          <a:p>
            <a:r>
              <a:rPr lang="en-US" sz="1600" dirty="0"/>
              <a:t>Are you coordinating with other companies within your community and/or business sector?</a:t>
            </a:r>
          </a:p>
          <a:p>
            <a:r>
              <a:rPr lang="en-US" sz="1600" dirty="0"/>
              <a:t>How are you coordinating with government entities to ensure your response is consistent with current government guidance, to support the government’s response, and to represent your interests and needs to elected officials and decision-makers? </a:t>
            </a:r>
          </a:p>
        </p:txBody>
      </p:sp>
    </p:spTree>
    <p:extLst>
      <p:ext uri="{BB962C8B-B14F-4D97-AF65-F5344CB8AC3E}">
        <p14:creationId xmlns:p14="http://schemas.microsoft.com/office/powerpoint/2010/main" val="31727627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Module 2 Crisis Communication: Key Questions</a:t>
            </a:r>
          </a:p>
        </p:txBody>
      </p:sp>
      <p:sp>
        <p:nvSpPr>
          <p:cNvPr id="3" name="Content Placeholder 2"/>
          <p:cNvSpPr>
            <a:spLocks noGrp="1"/>
          </p:cNvSpPr>
          <p:nvPr>
            <p:ph idx="1"/>
          </p:nvPr>
        </p:nvSpPr>
        <p:spPr/>
        <p:txBody>
          <a:bodyPr/>
          <a:lstStyle/>
          <a:p>
            <a:pPr lvl="0"/>
            <a:r>
              <a:rPr lang="en-US" sz="1600" dirty="0"/>
              <a:t>How has your approach to risk communication changed as the incident becomes more severe?</a:t>
            </a:r>
          </a:p>
          <a:p>
            <a:pPr lvl="0"/>
            <a:r>
              <a:rPr lang="en-US" sz="1600" dirty="0"/>
              <a:t>How are you communicating the social distancing guidance you have put into place?</a:t>
            </a:r>
          </a:p>
          <a:p>
            <a:endParaRPr lang="en-US" dirty="0"/>
          </a:p>
        </p:txBody>
      </p:sp>
    </p:spTree>
    <p:extLst>
      <p:ext uri="{BB962C8B-B14F-4D97-AF65-F5344CB8AC3E}">
        <p14:creationId xmlns:p14="http://schemas.microsoft.com/office/powerpoint/2010/main" val="5303511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Module 2 Healthcare System Surge: Key Questions</a:t>
            </a:r>
          </a:p>
        </p:txBody>
      </p:sp>
      <p:sp>
        <p:nvSpPr>
          <p:cNvPr id="3" name="Content Placeholder 2"/>
          <p:cNvSpPr>
            <a:spLocks noGrp="1"/>
          </p:cNvSpPr>
          <p:nvPr>
            <p:ph idx="1"/>
          </p:nvPr>
        </p:nvSpPr>
        <p:spPr/>
        <p:txBody>
          <a:bodyPr>
            <a:normAutofit/>
          </a:bodyPr>
          <a:lstStyle/>
          <a:p>
            <a:pPr lvl="0"/>
            <a:r>
              <a:rPr lang="en-US" sz="1600" dirty="0"/>
              <a:t>(For health care organizations) What key indicators or triggers are you using to decide when to activate your surge plan?</a:t>
            </a:r>
          </a:p>
          <a:p>
            <a:pPr lvl="0"/>
            <a:r>
              <a:rPr lang="en-US" sz="1600" dirty="0"/>
              <a:t>(For health care organizations) how will you implement a change from conventional to contingency or crisis standards of care?</a:t>
            </a:r>
          </a:p>
          <a:p>
            <a:pPr lvl="0"/>
            <a:r>
              <a:rPr lang="en-US" sz="1600" dirty="0"/>
              <a:t>(For health care organizations) As health care supply chains are stressed and critical resource shortages arise, what essential information are you relying on to make decisions about resource prioritization and allocation?</a:t>
            </a:r>
          </a:p>
          <a:p>
            <a:pPr lvl="0"/>
            <a:r>
              <a:rPr lang="en-US" sz="1600" dirty="0"/>
              <a:t>(For health care organizations) If you are a health care organization, how are you coordinating with public health authorities to request support? </a:t>
            </a:r>
          </a:p>
          <a:p>
            <a:pPr lvl="0"/>
            <a:r>
              <a:rPr lang="en-US" sz="1600" dirty="0"/>
              <a:t>(For non-health care organizations) Are there any ways that your company can reduce the burden on the health care system?</a:t>
            </a:r>
          </a:p>
        </p:txBody>
      </p:sp>
    </p:spTree>
    <p:extLst>
      <p:ext uri="{BB962C8B-B14F-4D97-AF65-F5344CB8AC3E}">
        <p14:creationId xmlns:p14="http://schemas.microsoft.com/office/powerpoint/2010/main" val="743961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38325"/>
            <a:ext cx="8229600" cy="857250"/>
          </a:xfrm>
        </p:spPr>
        <p:txBody>
          <a:bodyPr>
            <a:normAutofit fontScale="90000"/>
          </a:bodyPr>
          <a:lstStyle/>
          <a:p>
            <a:r>
              <a:rPr lang="en-US" dirty="0"/>
              <a:t>Module 3: New cases are slowing/stopped, but a second wave is anticipated</a:t>
            </a:r>
          </a:p>
        </p:txBody>
      </p:sp>
    </p:spTree>
    <p:extLst>
      <p:ext uri="{BB962C8B-B14F-4D97-AF65-F5344CB8AC3E}">
        <p14:creationId xmlns:p14="http://schemas.microsoft.com/office/powerpoint/2010/main" val="28830343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3 Disclaimer </a:t>
            </a:r>
          </a:p>
        </p:txBody>
      </p:sp>
      <p:sp>
        <p:nvSpPr>
          <p:cNvPr id="3" name="Content Placeholder 2"/>
          <p:cNvSpPr>
            <a:spLocks noGrp="1"/>
          </p:cNvSpPr>
          <p:nvPr>
            <p:ph idx="1"/>
          </p:nvPr>
        </p:nvSpPr>
        <p:spPr>
          <a:xfrm>
            <a:off x="457200" y="990600"/>
            <a:ext cx="8229600" cy="3276599"/>
          </a:xfrm>
        </p:spPr>
        <p:txBody>
          <a:bodyPr>
            <a:normAutofit/>
          </a:bodyPr>
          <a:lstStyle/>
          <a:p>
            <a:r>
              <a:rPr lang="en-US" sz="1600" dirty="0"/>
              <a:t>This exercise is for educational and informational purposes. </a:t>
            </a:r>
          </a:p>
          <a:p>
            <a:r>
              <a:rPr lang="en-US" sz="1600" dirty="0"/>
              <a:t>The events described in the video are fictional and intended only for the purpose of participating in this exercise. </a:t>
            </a:r>
          </a:p>
          <a:p>
            <a:r>
              <a:rPr lang="en-US" sz="1600" dirty="0"/>
              <a:t>The exercise scenario uses a novel influenza virus, but this scenario can be applied to other Highly Infectious Diseases (HIDs). </a:t>
            </a:r>
          </a:p>
        </p:txBody>
      </p:sp>
    </p:spTree>
    <p:extLst>
      <p:ext uri="{BB962C8B-B14F-4D97-AF65-F5344CB8AC3E}">
        <p14:creationId xmlns:p14="http://schemas.microsoft.com/office/powerpoint/2010/main" val="24199792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3 Scenario Highlights</a:t>
            </a:r>
          </a:p>
        </p:txBody>
      </p:sp>
      <p:sp>
        <p:nvSpPr>
          <p:cNvPr id="3" name="Content Placeholder 2"/>
          <p:cNvSpPr>
            <a:spLocks noGrp="1"/>
          </p:cNvSpPr>
          <p:nvPr>
            <p:ph idx="1"/>
          </p:nvPr>
        </p:nvSpPr>
        <p:spPr>
          <a:xfrm>
            <a:off x="428297" y="819150"/>
            <a:ext cx="8229600" cy="3409949"/>
          </a:xfrm>
        </p:spPr>
        <p:txBody>
          <a:bodyPr>
            <a:noAutofit/>
          </a:bodyPr>
          <a:lstStyle/>
          <a:p>
            <a:r>
              <a:rPr lang="en-US" sz="1600" dirty="0"/>
              <a:t>The overall impact of the pandemic on government and businesses in the U.S. have been unprecedented. </a:t>
            </a:r>
          </a:p>
          <a:p>
            <a:pPr lvl="1"/>
            <a:r>
              <a:rPr lang="en-US" sz="1600" dirty="0"/>
              <a:t>Government agencies were forced to scale back services to their most essential functions and government employees worked from home or implementing flexible work schedules to minimize human contact.</a:t>
            </a:r>
          </a:p>
          <a:p>
            <a:pPr lvl="1"/>
            <a:r>
              <a:rPr lang="en-US" sz="1600" dirty="0"/>
              <a:t>Limited travel has resulted in devastating impacts to the transportation sector and tourism. </a:t>
            </a:r>
          </a:p>
          <a:p>
            <a:pPr lvl="1"/>
            <a:r>
              <a:rPr lang="en-US" sz="1600" dirty="0"/>
              <a:t>It will take time for factories and manufacturing companies to get back online and return to normal operations. </a:t>
            </a:r>
          </a:p>
          <a:p>
            <a:pPr lvl="1"/>
            <a:r>
              <a:rPr lang="en-US" sz="1600" dirty="0"/>
              <a:t>Community businesses (i.e. restaurants, shops) have also been greatly impacted and experienced significant decline in business. </a:t>
            </a:r>
          </a:p>
          <a:p>
            <a:pPr lvl="1"/>
            <a:r>
              <a:rPr lang="en-US" sz="1600" dirty="0"/>
              <a:t>There were widespread cancellations of meetings, conferences, large gatherings, and some private sector businesses have been forced to close</a:t>
            </a:r>
            <a:r>
              <a:rPr lang="en-US" sz="1400" dirty="0"/>
              <a:t>. </a:t>
            </a:r>
          </a:p>
        </p:txBody>
      </p:sp>
    </p:spTree>
    <p:extLst>
      <p:ext uri="{BB962C8B-B14F-4D97-AF65-F5344CB8AC3E}">
        <p14:creationId xmlns:p14="http://schemas.microsoft.com/office/powerpoint/2010/main" val="2442193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a:xfrm>
            <a:off x="457200" y="990600"/>
            <a:ext cx="8229600" cy="3409949"/>
          </a:xfrm>
        </p:spPr>
        <p:txBody>
          <a:bodyPr>
            <a:noAutofit/>
          </a:bodyPr>
          <a:lstStyle/>
          <a:p>
            <a:pPr>
              <a:spcAft>
                <a:spcPts val="600"/>
              </a:spcAft>
            </a:pPr>
            <a:r>
              <a:rPr lang="en-US" sz="1600" dirty="0">
                <a:latin typeface="Arial" panose="020B0604020202020204" pitchFamily="34" charset="0"/>
                <a:cs typeface="Arial" panose="020B0604020202020204" pitchFamily="34" charset="0"/>
              </a:rPr>
              <a:t>Overview of today’s exercise</a:t>
            </a:r>
          </a:p>
          <a:p>
            <a:pPr>
              <a:spcAft>
                <a:spcPts val="600"/>
              </a:spcAft>
            </a:pPr>
            <a:r>
              <a:rPr lang="en-US" sz="1600" dirty="0">
                <a:latin typeface="Arial" panose="020B0604020202020204" pitchFamily="34" charset="0"/>
                <a:cs typeface="Arial" panose="020B0604020202020204" pitchFamily="34" charset="0"/>
              </a:rPr>
              <a:t>Module 1 scenario briefing</a:t>
            </a:r>
          </a:p>
          <a:p>
            <a:pPr>
              <a:spcAft>
                <a:spcPts val="600"/>
              </a:spcAft>
            </a:pPr>
            <a:r>
              <a:rPr lang="en-US" sz="1600" dirty="0">
                <a:latin typeface="Arial" panose="020B0604020202020204" pitchFamily="34" charset="0"/>
                <a:cs typeface="Arial" panose="020B0604020202020204" pitchFamily="34" charset="0"/>
              </a:rPr>
              <a:t>Module 1 facilitated discussion</a:t>
            </a:r>
          </a:p>
          <a:p>
            <a:pPr>
              <a:spcAft>
                <a:spcPts val="600"/>
              </a:spcAft>
            </a:pPr>
            <a:r>
              <a:rPr lang="en-US" sz="1600" dirty="0">
                <a:latin typeface="Arial" panose="020B0604020202020204" pitchFamily="34" charset="0"/>
                <a:cs typeface="Arial" panose="020B0604020202020204" pitchFamily="34" charset="0"/>
              </a:rPr>
              <a:t>Module 2 scenario briefing</a:t>
            </a:r>
          </a:p>
          <a:p>
            <a:pPr>
              <a:spcAft>
                <a:spcPts val="600"/>
              </a:spcAft>
            </a:pPr>
            <a:r>
              <a:rPr lang="en-US" sz="1600" dirty="0">
                <a:latin typeface="Arial" panose="020B0604020202020204" pitchFamily="34" charset="0"/>
                <a:cs typeface="Arial" panose="020B0604020202020204" pitchFamily="34" charset="0"/>
              </a:rPr>
              <a:t>Module 2 facilitated discussion</a:t>
            </a:r>
          </a:p>
          <a:p>
            <a:pPr>
              <a:spcAft>
                <a:spcPts val="600"/>
              </a:spcAft>
            </a:pPr>
            <a:r>
              <a:rPr lang="en-US" sz="1600" dirty="0">
                <a:latin typeface="Arial" panose="020B0604020202020204" pitchFamily="34" charset="0"/>
                <a:cs typeface="Arial" panose="020B0604020202020204" pitchFamily="34" charset="0"/>
              </a:rPr>
              <a:t>Module 3 scenario briefing</a:t>
            </a:r>
          </a:p>
          <a:p>
            <a:pPr>
              <a:spcAft>
                <a:spcPts val="600"/>
              </a:spcAft>
            </a:pPr>
            <a:r>
              <a:rPr lang="en-US" sz="1600" dirty="0">
                <a:latin typeface="Arial" panose="020B0604020202020204" pitchFamily="34" charset="0"/>
                <a:cs typeface="Arial" panose="020B0604020202020204" pitchFamily="34" charset="0"/>
              </a:rPr>
              <a:t>Module 3 facilitated discussion</a:t>
            </a:r>
          </a:p>
          <a:p>
            <a:pPr>
              <a:spcAft>
                <a:spcPts val="600"/>
              </a:spcAft>
            </a:pP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19563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3 Scenario Highlights (Cont.)</a:t>
            </a:r>
          </a:p>
        </p:txBody>
      </p:sp>
      <p:sp>
        <p:nvSpPr>
          <p:cNvPr id="3" name="Content Placeholder 2"/>
          <p:cNvSpPr>
            <a:spLocks noGrp="1"/>
          </p:cNvSpPr>
          <p:nvPr>
            <p:ph idx="1"/>
          </p:nvPr>
        </p:nvSpPr>
        <p:spPr>
          <a:xfrm>
            <a:off x="457200" y="990601"/>
            <a:ext cx="8229600" cy="3409949"/>
          </a:xfrm>
        </p:spPr>
        <p:txBody>
          <a:bodyPr>
            <a:noAutofit/>
          </a:bodyPr>
          <a:lstStyle/>
          <a:p>
            <a:pPr lvl="0"/>
            <a:r>
              <a:rPr lang="en-US" sz="1600" dirty="0"/>
              <a:t>There has now been a lift on the more severe protective measures. People are now going back to school, work, and entering public spaces like restaurants. </a:t>
            </a:r>
          </a:p>
          <a:p>
            <a:pPr lvl="0"/>
            <a:r>
              <a:rPr lang="en-US" sz="1600" dirty="0"/>
              <a:t>Although there is a significant decline in cases, there is some anxiety among the public to return back to normal operations. However, people are excited to reconnect with family, peers, and coworkers. </a:t>
            </a:r>
          </a:p>
          <a:p>
            <a:pPr lvl="0"/>
            <a:r>
              <a:rPr lang="en-US" sz="1600" dirty="0"/>
              <a:t>Overall, the nation and the world will need to deal with the consequences to businesses on a massive scale (i.e. offering mental health support, replacing staff who may no longer be available to work). </a:t>
            </a:r>
          </a:p>
          <a:p>
            <a:pPr lvl="0"/>
            <a:r>
              <a:rPr lang="en-US" sz="1600" dirty="0"/>
              <a:t>A second wave of infections could arrive in the coming months, so everyone should be prepared to respond based on the lessons learned from the first wave of infections.  </a:t>
            </a:r>
          </a:p>
        </p:txBody>
      </p:sp>
    </p:spTree>
    <p:extLst>
      <p:ext uri="{BB962C8B-B14F-4D97-AF65-F5344CB8AC3E}">
        <p14:creationId xmlns:p14="http://schemas.microsoft.com/office/powerpoint/2010/main" val="35705545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3 Policy and Planning: Key Questions</a:t>
            </a:r>
          </a:p>
        </p:txBody>
      </p:sp>
      <p:sp>
        <p:nvSpPr>
          <p:cNvPr id="3" name="Content Placeholder 2"/>
          <p:cNvSpPr>
            <a:spLocks noGrp="1"/>
          </p:cNvSpPr>
          <p:nvPr>
            <p:ph idx="1"/>
          </p:nvPr>
        </p:nvSpPr>
        <p:spPr>
          <a:xfrm>
            <a:off x="457200" y="987972"/>
            <a:ext cx="8229600" cy="3276599"/>
          </a:xfrm>
        </p:spPr>
        <p:txBody>
          <a:bodyPr>
            <a:normAutofit/>
          </a:bodyPr>
          <a:lstStyle/>
          <a:p>
            <a:pPr lvl="0"/>
            <a:r>
              <a:rPr lang="en-US" sz="1600" dirty="0"/>
              <a:t>What is your strategy for reconstituting mission essential functions?</a:t>
            </a:r>
          </a:p>
          <a:p>
            <a:pPr lvl="1"/>
            <a:r>
              <a:rPr lang="en-US" sz="1600" dirty="0"/>
              <a:t>What key indicators or triggers will you use to decide when to reconstitute your mission essential functions?</a:t>
            </a:r>
          </a:p>
          <a:p>
            <a:pPr lvl="0"/>
            <a:r>
              <a:rPr lang="en-US" sz="1600" dirty="0"/>
              <a:t>How will you identify and fill key staffing vacancies in the short-term?</a:t>
            </a:r>
          </a:p>
          <a:p>
            <a:pPr lvl="0"/>
            <a:r>
              <a:rPr lang="en-US" sz="1600" dirty="0"/>
              <a:t>How will your organization coordinate with vendors and supplies to address critical resource and supply shortfalls?</a:t>
            </a:r>
          </a:p>
          <a:p>
            <a:pPr lvl="1"/>
            <a:r>
              <a:rPr lang="en-US" sz="1600" dirty="0"/>
              <a:t>What changes will you implement to better prepare for shortfalls in anticipation of a second wave</a:t>
            </a:r>
          </a:p>
          <a:p>
            <a:pPr lvl="0"/>
            <a:r>
              <a:rPr lang="en-US" sz="1600" dirty="0"/>
              <a:t>How would you fund recovery efforts?</a:t>
            </a:r>
          </a:p>
          <a:p>
            <a:pPr lvl="0"/>
            <a:r>
              <a:rPr lang="en-US" sz="1600" dirty="0"/>
              <a:t>Do you have a mechanism in place to identify and document key lessons learned in order to help prepare for possible subsequent waves of a severe outbreak?</a:t>
            </a:r>
          </a:p>
        </p:txBody>
      </p:sp>
    </p:spTree>
    <p:extLst>
      <p:ext uri="{BB962C8B-B14F-4D97-AF65-F5344CB8AC3E}">
        <p14:creationId xmlns:p14="http://schemas.microsoft.com/office/powerpoint/2010/main" val="25928314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33350"/>
            <a:ext cx="8382000" cy="857250"/>
          </a:xfrm>
        </p:spPr>
        <p:txBody>
          <a:bodyPr>
            <a:normAutofit/>
          </a:bodyPr>
          <a:lstStyle/>
          <a:p>
            <a:r>
              <a:rPr lang="en-US" dirty="0"/>
              <a:t>Module 3 Incident Management: Key Questions</a:t>
            </a:r>
          </a:p>
        </p:txBody>
      </p:sp>
      <p:sp>
        <p:nvSpPr>
          <p:cNvPr id="3" name="Content Placeholder 2"/>
          <p:cNvSpPr>
            <a:spLocks noGrp="1"/>
          </p:cNvSpPr>
          <p:nvPr>
            <p:ph idx="1"/>
          </p:nvPr>
        </p:nvSpPr>
        <p:spPr>
          <a:xfrm>
            <a:off x="457200" y="1047750"/>
            <a:ext cx="8229600" cy="3276599"/>
          </a:xfrm>
        </p:spPr>
        <p:txBody>
          <a:bodyPr/>
          <a:lstStyle/>
          <a:p>
            <a:pPr lvl="0"/>
            <a:r>
              <a:rPr lang="en-US" sz="1600" dirty="0"/>
              <a:t>How will your incident management structure change as you transition to return to normal operations?</a:t>
            </a:r>
          </a:p>
          <a:p>
            <a:pPr lvl="1"/>
            <a:r>
              <a:rPr lang="en-US" sz="1600" dirty="0"/>
              <a:t>What role will your incident management team maintain in preparation for a second wave?</a:t>
            </a:r>
          </a:p>
          <a:p>
            <a:endParaRPr lang="en-US" dirty="0"/>
          </a:p>
        </p:txBody>
      </p:sp>
    </p:spTree>
    <p:extLst>
      <p:ext uri="{BB962C8B-B14F-4D97-AF65-F5344CB8AC3E}">
        <p14:creationId xmlns:p14="http://schemas.microsoft.com/office/powerpoint/2010/main" val="34376933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Module 3 Crisis Communication: Key Questions</a:t>
            </a:r>
          </a:p>
        </p:txBody>
      </p:sp>
      <p:sp>
        <p:nvSpPr>
          <p:cNvPr id="3" name="Content Placeholder 2"/>
          <p:cNvSpPr>
            <a:spLocks noGrp="1"/>
          </p:cNvSpPr>
          <p:nvPr>
            <p:ph idx="1"/>
          </p:nvPr>
        </p:nvSpPr>
        <p:spPr>
          <a:xfrm>
            <a:off x="454572" y="1047750"/>
            <a:ext cx="8229600" cy="3276599"/>
          </a:xfrm>
        </p:spPr>
        <p:txBody>
          <a:bodyPr/>
          <a:lstStyle/>
          <a:p>
            <a:pPr lvl="0"/>
            <a:r>
              <a:rPr lang="en-US" sz="1600" dirty="0"/>
              <a:t>How does your approach to risk communication change as you transition to return to normal operations?</a:t>
            </a:r>
          </a:p>
          <a:p>
            <a:pPr lvl="1"/>
            <a:r>
              <a:rPr lang="en-US" sz="1600" dirty="0"/>
              <a:t>What messages will you develop in anticipation of a second wave?</a:t>
            </a:r>
          </a:p>
          <a:p>
            <a:endParaRPr lang="en-US" dirty="0"/>
          </a:p>
        </p:txBody>
      </p:sp>
    </p:spTree>
    <p:extLst>
      <p:ext uri="{BB962C8B-B14F-4D97-AF65-F5344CB8AC3E}">
        <p14:creationId xmlns:p14="http://schemas.microsoft.com/office/powerpoint/2010/main" val="32821504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Hotwash</a:t>
            </a:r>
          </a:p>
        </p:txBody>
      </p:sp>
      <p:sp>
        <p:nvSpPr>
          <p:cNvPr id="3" name="Content Placeholder 2"/>
          <p:cNvSpPr>
            <a:spLocks noGrp="1"/>
          </p:cNvSpPr>
          <p:nvPr>
            <p:ph idx="1"/>
          </p:nvPr>
        </p:nvSpPr>
        <p:spPr>
          <a:xfrm>
            <a:off x="457200" y="819150"/>
            <a:ext cx="8229600" cy="3810000"/>
          </a:xfrm>
        </p:spPr>
        <p:txBody>
          <a:bodyPr>
            <a:noAutofit/>
          </a:bodyPr>
          <a:lstStyle/>
          <a:p>
            <a:pPr>
              <a:spcAft>
                <a:spcPts val="600"/>
              </a:spcAft>
            </a:pPr>
            <a:r>
              <a:rPr lang="en-US" sz="1600" dirty="0"/>
              <a:t>Please provide 2-3 strengths that you observed during this exercise</a:t>
            </a:r>
          </a:p>
          <a:p>
            <a:pPr>
              <a:spcAft>
                <a:spcPts val="600"/>
              </a:spcAft>
            </a:pPr>
            <a:r>
              <a:rPr lang="en-US" sz="1600" dirty="0"/>
              <a:t>Please provide 2-3 areas for improvement you observed during this exercise</a:t>
            </a:r>
          </a:p>
          <a:p>
            <a:pPr lvl="1">
              <a:spcAft>
                <a:spcPts val="600"/>
              </a:spcAft>
            </a:pPr>
            <a:r>
              <a:rPr lang="en-US" sz="1600" dirty="0"/>
              <a:t>Please document detailed recommendations to address these areas in your Participant Feedback Form</a:t>
            </a:r>
          </a:p>
        </p:txBody>
      </p:sp>
    </p:spTree>
    <p:extLst>
      <p:ext uri="{BB962C8B-B14F-4D97-AF65-F5344CB8AC3E}">
        <p14:creationId xmlns:p14="http://schemas.microsoft.com/office/powerpoint/2010/main" val="25286344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Report</a:t>
            </a:r>
          </a:p>
        </p:txBody>
      </p:sp>
      <p:sp>
        <p:nvSpPr>
          <p:cNvPr id="3" name="Content Placeholder 2"/>
          <p:cNvSpPr>
            <a:spLocks noGrp="1"/>
          </p:cNvSpPr>
          <p:nvPr>
            <p:ph idx="1"/>
          </p:nvPr>
        </p:nvSpPr>
        <p:spPr>
          <a:xfrm>
            <a:off x="457200" y="971550"/>
            <a:ext cx="8229600" cy="3276599"/>
          </a:xfrm>
        </p:spPr>
        <p:txBody>
          <a:bodyPr>
            <a:noAutofit/>
          </a:bodyPr>
          <a:lstStyle/>
          <a:p>
            <a:pPr>
              <a:spcAft>
                <a:spcPts val="600"/>
              </a:spcAft>
            </a:pPr>
            <a:r>
              <a:rPr lang="en-US" sz="1600" dirty="0"/>
              <a:t>Please fill out your </a:t>
            </a:r>
            <a:r>
              <a:rPr lang="en-US" sz="1600" b="1" dirty="0"/>
              <a:t>Participant Feedback Forms (PFFs) </a:t>
            </a:r>
            <a:r>
              <a:rPr lang="en-US" sz="1600" dirty="0"/>
              <a:t>as thoroughly as possible</a:t>
            </a:r>
          </a:p>
          <a:p>
            <a:pPr lvl="1">
              <a:spcAft>
                <a:spcPts val="600"/>
              </a:spcAft>
            </a:pPr>
            <a:r>
              <a:rPr lang="en-US" sz="1600" dirty="0"/>
              <a:t>These will support the develop of the Summary Report</a:t>
            </a:r>
          </a:p>
          <a:p>
            <a:pPr>
              <a:spcAft>
                <a:spcPts val="600"/>
              </a:spcAft>
            </a:pPr>
            <a:r>
              <a:rPr lang="en-US" sz="1600" dirty="0"/>
              <a:t>The exercise planning team will develop a Summary Report by </a:t>
            </a:r>
            <a:r>
              <a:rPr lang="en-US" sz="1600" dirty="0">
                <a:solidFill>
                  <a:srgbClr val="FF0000"/>
                </a:solidFill>
              </a:rPr>
              <a:t>this date</a:t>
            </a:r>
          </a:p>
          <a:p>
            <a:pPr lvl="1">
              <a:spcAft>
                <a:spcPts val="600"/>
              </a:spcAft>
            </a:pPr>
            <a:r>
              <a:rPr lang="en-US" sz="1600" dirty="0"/>
              <a:t>The Summary Report will identify gaps/issues, as well as lay out corrective actions we can take to address them</a:t>
            </a:r>
          </a:p>
          <a:p>
            <a:pPr>
              <a:spcAft>
                <a:spcPts val="600"/>
              </a:spcAft>
            </a:pPr>
            <a:r>
              <a:rPr lang="en-US" sz="1600" dirty="0"/>
              <a:t>Please provide your PFFs and any other feedback </a:t>
            </a:r>
            <a:r>
              <a:rPr lang="en-US" sz="1600" dirty="0">
                <a:solidFill>
                  <a:srgbClr val="FF0000"/>
                </a:solidFill>
              </a:rPr>
              <a:t>by this time</a:t>
            </a:r>
          </a:p>
        </p:txBody>
      </p:sp>
    </p:spTree>
    <p:extLst>
      <p:ext uri="{BB962C8B-B14F-4D97-AF65-F5344CB8AC3E}">
        <p14:creationId xmlns:p14="http://schemas.microsoft.com/office/powerpoint/2010/main" val="3406984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Operations Security Reminder</a:t>
            </a:r>
          </a:p>
        </p:txBody>
      </p:sp>
      <p:sp>
        <p:nvSpPr>
          <p:cNvPr id="3" name="Content Placeholder 2"/>
          <p:cNvSpPr>
            <a:spLocks noGrp="1"/>
          </p:cNvSpPr>
          <p:nvPr>
            <p:ph idx="1"/>
          </p:nvPr>
        </p:nvSpPr>
        <p:spPr>
          <a:xfrm>
            <a:off x="457200" y="990600"/>
            <a:ext cx="8229600" cy="3409949"/>
          </a:xfrm>
        </p:spPr>
        <p:txBody>
          <a:bodyPr>
            <a:normAutofit/>
          </a:bodyPr>
          <a:lstStyle/>
          <a:p>
            <a:pPr marL="0" indent="0">
              <a:buNone/>
            </a:pPr>
            <a:r>
              <a:rPr lang="en-US" sz="1600" dirty="0"/>
              <a:t>Due to the nature of the content, this exercise is classified as Business Sensitive. It contains information intended for limited use within the company that, if disclosed, could be expected to have a serious adverse effect on the operations, assets, or reputation of the company.</a:t>
            </a:r>
          </a:p>
          <a:p>
            <a:pPr marL="0" indent="0">
              <a:buNone/>
            </a:pPr>
            <a:endParaRPr lang="en-US" sz="1600" dirty="0"/>
          </a:p>
          <a:p>
            <a:pPr marL="0" indent="0">
              <a:buNone/>
            </a:pPr>
            <a:r>
              <a:rPr lang="en-US" sz="1600" dirty="0"/>
              <a:t>Sensitive information, even if notional, should not be left in public view. </a:t>
            </a:r>
          </a:p>
        </p:txBody>
      </p:sp>
    </p:spTree>
    <p:extLst>
      <p:ext uri="{BB962C8B-B14F-4D97-AF65-F5344CB8AC3E}">
        <p14:creationId xmlns:p14="http://schemas.microsoft.com/office/powerpoint/2010/main" val="2015988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38325"/>
            <a:ext cx="8229600" cy="857250"/>
          </a:xfrm>
        </p:spPr>
        <p:txBody>
          <a:bodyPr/>
          <a:lstStyle/>
          <a:p>
            <a:r>
              <a:rPr lang="fr-FR" dirty="0"/>
              <a:t>Pandemic Contagion </a:t>
            </a:r>
            <a:r>
              <a:rPr lang="en-US" dirty="0"/>
              <a:t>TTX Overview</a:t>
            </a:r>
          </a:p>
        </p:txBody>
      </p:sp>
    </p:spTree>
    <p:extLst>
      <p:ext uri="{BB962C8B-B14F-4D97-AF65-F5344CB8AC3E}">
        <p14:creationId xmlns:p14="http://schemas.microsoft.com/office/powerpoint/2010/main" val="2402029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Tabletop  Exercise or “TTX”</a:t>
            </a:r>
          </a:p>
        </p:txBody>
      </p:sp>
      <p:sp>
        <p:nvSpPr>
          <p:cNvPr id="3" name="Content Placeholder 2"/>
          <p:cNvSpPr>
            <a:spLocks noGrp="1"/>
          </p:cNvSpPr>
          <p:nvPr>
            <p:ph idx="1"/>
          </p:nvPr>
        </p:nvSpPr>
        <p:spPr>
          <a:xfrm>
            <a:off x="381000" y="1123950"/>
            <a:ext cx="8229600" cy="3105149"/>
          </a:xfrm>
        </p:spPr>
        <p:txBody>
          <a:bodyPr>
            <a:noAutofit/>
          </a:bodyPr>
          <a:lstStyle/>
          <a:p>
            <a:pPr marL="0" indent="0" algn="ctr">
              <a:spcAft>
                <a:spcPts val="600"/>
              </a:spcAft>
              <a:buNone/>
            </a:pPr>
            <a:r>
              <a:rPr lang="en-US" sz="1800" dirty="0">
                <a:solidFill>
                  <a:schemeClr val="tx1"/>
                </a:solidFill>
                <a:cs typeface="Arial" panose="020B0604020202020204" pitchFamily="34" charset="0"/>
              </a:rPr>
              <a:t>A </a:t>
            </a:r>
            <a:r>
              <a:rPr lang="en-US" sz="1800" b="1" dirty="0">
                <a:solidFill>
                  <a:schemeClr val="accent3"/>
                </a:solidFill>
                <a:cs typeface="Calibri" panose="020F0502020204030204" pitchFamily="34" charset="0"/>
              </a:rPr>
              <a:t>Tabletop Exercise (TTX) </a:t>
            </a:r>
            <a:r>
              <a:rPr lang="en-US" sz="1800" dirty="0">
                <a:solidFill>
                  <a:schemeClr val="tx1"/>
                </a:solidFill>
                <a:cs typeface="Arial" panose="020B0604020202020204" pitchFamily="34" charset="0"/>
              </a:rPr>
              <a:t>is a discussion-based exercise in response to a scenario, intended to generate a dialogue of various issues to facilitate a conceptual understanding, identify strengths and areas for improvement, and/or achieve changes in perceptions about plans, policies, or procedures.</a:t>
            </a:r>
          </a:p>
          <a:p>
            <a:pPr marL="0" indent="0" algn="ctr">
              <a:spcAft>
                <a:spcPts val="600"/>
              </a:spcAft>
              <a:buNone/>
            </a:pPr>
            <a:r>
              <a:rPr lang="en-US" sz="1200" dirty="0"/>
              <a:t>-FEMA Homeland Security Exercise and Evaluation Guide, 2020</a:t>
            </a:r>
          </a:p>
          <a:p>
            <a:pPr marL="0" indent="0" algn="ctr">
              <a:spcAft>
                <a:spcPts val="600"/>
              </a:spcAft>
              <a:buNone/>
            </a:pPr>
            <a:endParaRPr lang="en-US" sz="2000" dirty="0">
              <a:solidFill>
                <a:schemeClr val="tx1"/>
              </a:solidFill>
              <a:cs typeface="Arial" panose="020B0604020202020204" pitchFamily="34" charset="0"/>
            </a:endParaRPr>
          </a:p>
          <a:p>
            <a:pPr marL="0" indent="0" algn="ctr">
              <a:spcAft>
                <a:spcPts val="600"/>
              </a:spcAft>
              <a:buNone/>
            </a:pPr>
            <a:r>
              <a:rPr lang="en-US" sz="2000" dirty="0">
                <a:cs typeface="Calibri" panose="020F0502020204030204" pitchFamily="34" charset="0"/>
              </a:rPr>
              <a:t>A TTX </a:t>
            </a:r>
            <a:r>
              <a:rPr lang="en-US" sz="2000" b="1" dirty="0">
                <a:solidFill>
                  <a:schemeClr val="accent3"/>
                </a:solidFill>
                <a:cs typeface="Calibri" panose="020F0502020204030204" pitchFamily="34" charset="0"/>
              </a:rPr>
              <a:t>simulates an emergency situation </a:t>
            </a:r>
            <a:r>
              <a:rPr lang="en-US" sz="2000" dirty="0">
                <a:cs typeface="Calibri" panose="020F0502020204030204" pitchFamily="34" charset="0"/>
              </a:rPr>
              <a:t>in an informal, stress-free environment.” </a:t>
            </a:r>
          </a:p>
          <a:p>
            <a:pPr marL="0" indent="0" algn="ctr">
              <a:spcAft>
                <a:spcPts val="600"/>
              </a:spcAft>
              <a:buNone/>
            </a:pPr>
            <a:r>
              <a:rPr lang="en-US" sz="1200" dirty="0"/>
              <a:t>-WHO Exercise Manual, 2017</a:t>
            </a:r>
          </a:p>
          <a:p>
            <a:pPr marL="0" indent="0" algn="ctr">
              <a:spcAft>
                <a:spcPts val="600"/>
              </a:spcAft>
              <a:buNone/>
            </a:pPr>
            <a:endParaRPr lang="en-US" sz="2000" dirty="0">
              <a:solidFill>
                <a:schemeClr val="tx1"/>
              </a:solidFill>
              <a:cs typeface="Arial" panose="020B0604020202020204" pitchFamily="34" charset="0"/>
            </a:endParaRPr>
          </a:p>
        </p:txBody>
      </p:sp>
    </p:spTree>
    <p:extLst>
      <p:ext uri="{BB962C8B-B14F-4D97-AF65-F5344CB8AC3E}">
        <p14:creationId xmlns:p14="http://schemas.microsoft.com/office/powerpoint/2010/main" val="1468223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and Purpose</a:t>
            </a:r>
          </a:p>
        </p:txBody>
      </p:sp>
      <p:sp>
        <p:nvSpPr>
          <p:cNvPr id="3" name="Content Placeholder 2"/>
          <p:cNvSpPr>
            <a:spLocks noGrp="1"/>
          </p:cNvSpPr>
          <p:nvPr>
            <p:ph idx="1"/>
          </p:nvPr>
        </p:nvSpPr>
        <p:spPr>
          <a:xfrm>
            <a:off x="457200" y="1123950"/>
            <a:ext cx="8229600" cy="3105149"/>
          </a:xfrm>
        </p:spPr>
        <p:txBody>
          <a:bodyPr>
            <a:noAutofit/>
          </a:bodyPr>
          <a:lstStyle/>
          <a:p>
            <a:pPr marL="0" indent="0">
              <a:spcAft>
                <a:spcPts val="600"/>
              </a:spcAft>
              <a:buNone/>
            </a:pPr>
            <a:r>
              <a:rPr lang="en-US" sz="1600" b="1" dirty="0">
                <a:solidFill>
                  <a:schemeClr val="tx1"/>
                </a:solidFill>
                <a:cs typeface="Arial" panose="020B0604020202020204" pitchFamily="34" charset="0"/>
              </a:rPr>
              <a:t>Exercise Design</a:t>
            </a:r>
          </a:p>
          <a:p>
            <a:pPr marL="0" indent="0">
              <a:spcAft>
                <a:spcPts val="600"/>
              </a:spcAft>
              <a:buNone/>
            </a:pPr>
            <a:r>
              <a:rPr lang="en-US" sz="1600" dirty="0">
                <a:cs typeface="Arial" panose="020B0604020202020204" pitchFamily="34" charset="0"/>
              </a:rPr>
              <a:t>Based on guidance from the Centers from Disease Control (CDC), the Department of Homeland Security (DHS), and the Federal Emergency Management Agency (FEMA)  and designed for private sector organizations, such as businesses, retail establishments, and nonprofit organizations.</a:t>
            </a:r>
          </a:p>
          <a:p>
            <a:pPr marL="0" indent="0">
              <a:spcAft>
                <a:spcPts val="600"/>
              </a:spcAft>
              <a:buNone/>
            </a:pPr>
            <a:r>
              <a:rPr lang="en-US" sz="1600" b="1" dirty="0">
                <a:solidFill>
                  <a:schemeClr val="tx1"/>
                </a:solidFill>
                <a:cs typeface="Arial" panose="020B0604020202020204" pitchFamily="34" charset="0"/>
              </a:rPr>
              <a:t>Purpose</a:t>
            </a:r>
          </a:p>
          <a:p>
            <a:pPr marL="0" indent="0">
              <a:spcAft>
                <a:spcPts val="600"/>
              </a:spcAft>
              <a:buNone/>
            </a:pPr>
            <a:r>
              <a:rPr lang="en-US" sz="1600" dirty="0"/>
              <a:t>Through facilitated group discussion, the exercise aims to </a:t>
            </a:r>
            <a:r>
              <a:rPr lang="en-US" sz="1600" dirty="0">
                <a:cs typeface="Arial" panose="020B0604020202020204" pitchFamily="34" charset="0"/>
              </a:rPr>
              <a:t>help, conduct a tabletop exercise about a novel infectious disease outbreak. This discussion will help organizations assess their business continuity plans, identify actions that can help them protect their employees and customers, and identify actions to minimize the impact of an outbreak on their business operations.</a:t>
            </a:r>
            <a:endParaRPr lang="en-US" sz="1200" dirty="0">
              <a:cs typeface="Arial" panose="020B0604020202020204" pitchFamily="34" charset="0"/>
            </a:endParaRPr>
          </a:p>
        </p:txBody>
      </p:sp>
    </p:spTree>
    <p:extLst>
      <p:ext uri="{BB962C8B-B14F-4D97-AF65-F5344CB8AC3E}">
        <p14:creationId xmlns:p14="http://schemas.microsoft.com/office/powerpoint/2010/main" val="1169329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Rules of the TTX</a:t>
            </a:r>
          </a:p>
        </p:txBody>
      </p:sp>
      <p:sp>
        <p:nvSpPr>
          <p:cNvPr id="3" name="Content Placeholder 2"/>
          <p:cNvSpPr>
            <a:spLocks noGrp="1"/>
          </p:cNvSpPr>
          <p:nvPr>
            <p:ph idx="1"/>
          </p:nvPr>
        </p:nvSpPr>
        <p:spPr>
          <a:xfrm>
            <a:off x="457200" y="990600"/>
            <a:ext cx="8229600" cy="3105149"/>
          </a:xfrm>
        </p:spPr>
        <p:txBody>
          <a:bodyPr>
            <a:noAutofit/>
          </a:bodyPr>
          <a:lstStyle/>
          <a:p>
            <a:r>
              <a:rPr lang="en-US" sz="1600" dirty="0"/>
              <a:t>No fault environment</a:t>
            </a:r>
          </a:p>
          <a:p>
            <a:r>
              <a:rPr lang="en-US" sz="1600" dirty="0"/>
              <a:t>There are no wrong answers</a:t>
            </a:r>
          </a:p>
          <a:p>
            <a:r>
              <a:rPr lang="en-US" sz="1600" dirty="0"/>
              <a:t>This is a discussion, not an evaluation</a:t>
            </a:r>
          </a:p>
          <a:p>
            <a:r>
              <a:rPr lang="en-US" sz="1600" dirty="0"/>
              <a:t>Respect the views of others</a:t>
            </a:r>
          </a:p>
          <a:p>
            <a:r>
              <a:rPr lang="en-US" sz="1600" dirty="0"/>
              <a:t>Reply to the scenario as you would in real life in your current position</a:t>
            </a:r>
          </a:p>
          <a:p>
            <a:r>
              <a:rPr lang="en-US" sz="1600" dirty="0"/>
              <a:t>Do not fight the scenario</a:t>
            </a:r>
          </a:p>
          <a:p>
            <a:r>
              <a:rPr lang="en-US" sz="1600" dirty="0"/>
              <a:t>Assume your jurisdiction has only the assets and capabilities it has today</a:t>
            </a:r>
          </a:p>
        </p:txBody>
      </p:sp>
    </p:spTree>
    <p:extLst>
      <p:ext uri="{BB962C8B-B14F-4D97-AF65-F5344CB8AC3E}">
        <p14:creationId xmlns:p14="http://schemas.microsoft.com/office/powerpoint/2010/main" val="2436452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a:t>
            </a:r>
          </a:p>
        </p:txBody>
      </p:sp>
      <p:sp>
        <p:nvSpPr>
          <p:cNvPr id="3" name="Content Placeholder 2"/>
          <p:cNvSpPr>
            <a:spLocks noGrp="1"/>
          </p:cNvSpPr>
          <p:nvPr>
            <p:ph idx="1"/>
          </p:nvPr>
        </p:nvSpPr>
        <p:spPr>
          <a:xfrm>
            <a:off x="457200" y="990600"/>
            <a:ext cx="8229600" cy="3105149"/>
          </a:xfrm>
        </p:spPr>
        <p:txBody>
          <a:bodyPr>
            <a:noAutofit/>
          </a:bodyPr>
          <a:lstStyle/>
          <a:p>
            <a:r>
              <a:rPr lang="en-US" sz="1600" dirty="0"/>
              <a:t>Due to the constantly changing situation with COVID-19, exercise designers have chosen to use a general pandemic as the basis for this exercise. </a:t>
            </a:r>
          </a:p>
          <a:p>
            <a:r>
              <a:rPr lang="en-US" sz="1600" dirty="0"/>
              <a:t>This ensures:</a:t>
            </a:r>
          </a:p>
          <a:p>
            <a:pPr lvl="1"/>
            <a:r>
              <a:rPr lang="en-US" sz="1600" dirty="0"/>
              <a:t>That the information provided in the scenario and throughout the exercise is current, and; </a:t>
            </a:r>
          </a:p>
          <a:p>
            <a:pPr lvl="1"/>
            <a:r>
              <a:rPr lang="en-US" sz="1600" dirty="0"/>
              <a:t>People can not make assumptions about the disease spread used in the exercise</a:t>
            </a:r>
          </a:p>
          <a:p>
            <a:r>
              <a:rPr lang="en-US" sz="1600" dirty="0"/>
              <a:t>Further scenario details are provided in each of the following three modules.</a:t>
            </a:r>
            <a:endParaRPr lang="en-US" sz="1600" dirty="0">
              <a:cs typeface="Arial" panose="020B0604020202020204" pitchFamily="34" charset="0"/>
            </a:endParaRPr>
          </a:p>
        </p:txBody>
      </p:sp>
    </p:spTree>
    <p:extLst>
      <p:ext uri="{BB962C8B-B14F-4D97-AF65-F5344CB8AC3E}">
        <p14:creationId xmlns:p14="http://schemas.microsoft.com/office/powerpoint/2010/main" val="1464637269"/>
      </p:ext>
    </p:extLst>
  </p:cSld>
  <p:clrMapOvr>
    <a:masterClrMapping/>
  </p:clrMapOvr>
</p:sld>
</file>

<file path=ppt/theme/theme1.xml><?xml version="1.0" encoding="utf-8"?>
<a:theme xmlns:a="http://schemas.openxmlformats.org/drawingml/2006/main" name="Office Theme">
  <a:themeElements>
    <a:clrScheme name="ASPR1">
      <a:dk1>
        <a:srgbClr val="102B62"/>
      </a:dk1>
      <a:lt1>
        <a:sysClr val="window" lastClr="FFFFFF"/>
      </a:lt1>
      <a:dk2>
        <a:srgbClr val="1F497D"/>
      </a:dk2>
      <a:lt2>
        <a:srgbClr val="EEECE1"/>
      </a:lt2>
      <a:accent1>
        <a:srgbClr val="5482E1"/>
      </a:accent1>
      <a:accent2>
        <a:srgbClr val="C9C9C9"/>
      </a:accent2>
      <a:accent3>
        <a:srgbClr val="00BCB8"/>
      </a:accent3>
      <a:accent4>
        <a:srgbClr val="C15853"/>
      </a:accent4>
      <a:accent5>
        <a:srgbClr val="BACCF3"/>
      </a:accent5>
      <a:accent6>
        <a:srgbClr val="B7FFFF"/>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B2DBCC8A5E7ED47A7D5CBE7407F1D48" ma:contentTypeVersion="13" ma:contentTypeDescription="Create a new document." ma:contentTypeScope="" ma:versionID="8dfc5e43fe0abab7bb95e907299eb60f">
  <xsd:schema xmlns:xsd="http://www.w3.org/2001/XMLSchema" xmlns:xs="http://www.w3.org/2001/XMLSchema" xmlns:p="http://schemas.microsoft.com/office/2006/metadata/properties" xmlns:ns3="c442bec3-5de2-4848-8046-1525657b99f6" xmlns:ns4="fdc81ec3-f4f6-4609-b50f-04d22d16fef5" targetNamespace="http://schemas.microsoft.com/office/2006/metadata/properties" ma:root="true" ma:fieldsID="d0ed79fde55b7a2d930dd81cf9442ad2" ns3:_="" ns4:_="">
    <xsd:import namespace="c442bec3-5de2-4848-8046-1525657b99f6"/>
    <xsd:import namespace="fdc81ec3-f4f6-4609-b50f-04d22d16fef5"/>
    <xsd:element name="properties">
      <xsd:complexType>
        <xsd:sequence>
          <xsd:element name="documentManagement">
            <xsd:complexType>
              <xsd:all>
                <xsd:element ref="ns3:MediaServiceMetadata" minOccurs="0"/>
                <xsd:element ref="ns3:MediaServiceFastMetadata" minOccurs="0"/>
                <xsd:element ref="ns3:MediaServiceDateTaken"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42bec3-5de2-4848-8046-1525657b99f6"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dc81ec3-f4f6-4609-b50f-04d22d16fef5"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D0FBFF6-B324-4F32-BBB1-72F70CD8FA7E}">
  <ds:schemaRefs>
    <ds:schemaRef ds:uri="http://schemas.microsoft.com/sharepoint/v3/contenttype/forms"/>
  </ds:schemaRefs>
</ds:datastoreItem>
</file>

<file path=customXml/itemProps2.xml><?xml version="1.0" encoding="utf-8"?>
<ds:datastoreItem xmlns:ds="http://schemas.openxmlformats.org/officeDocument/2006/customXml" ds:itemID="{C9F847EF-B67A-4F59-803E-7BA1D94D0768}">
  <ds:schemaRefs>
    <ds:schemaRef ds:uri="http://purl.org/dc/elements/1.1/"/>
    <ds:schemaRef ds:uri="http://schemas.microsoft.com/office/2006/documentManagement/types"/>
    <ds:schemaRef ds:uri="http://www.w3.org/XML/1998/namespace"/>
    <ds:schemaRef ds:uri="http://purl.org/dc/terms/"/>
    <ds:schemaRef ds:uri="c442bec3-5de2-4848-8046-1525657b99f6"/>
    <ds:schemaRef ds:uri="http://schemas.openxmlformats.org/package/2006/metadata/core-properties"/>
    <ds:schemaRef ds:uri="http://schemas.microsoft.com/office/2006/metadata/properties"/>
    <ds:schemaRef ds:uri="http://schemas.microsoft.com/office/infopath/2007/PartnerControls"/>
    <ds:schemaRef ds:uri="fdc81ec3-f4f6-4609-b50f-04d22d16fef5"/>
    <ds:schemaRef ds:uri="http://purl.org/dc/dcmitype/"/>
  </ds:schemaRefs>
</ds:datastoreItem>
</file>

<file path=customXml/itemProps3.xml><?xml version="1.0" encoding="utf-8"?>
<ds:datastoreItem xmlns:ds="http://schemas.openxmlformats.org/officeDocument/2006/customXml" ds:itemID="{FFC3D4B0-87FE-44B7-A861-3BC262AD68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442bec3-5de2-4848-8046-1525657b99f6"/>
    <ds:schemaRef ds:uri="fdc81ec3-f4f6-4609-b50f-04d22d16fef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9358</TotalTime>
  <Words>2523</Words>
  <Application>Microsoft Office PowerPoint</Application>
  <PresentationFormat>On-screen Show (16:9)</PresentationFormat>
  <Paragraphs>180</Paragraphs>
  <Slides>35</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Wingdings</vt:lpstr>
      <vt:lpstr>Office Theme</vt:lpstr>
      <vt:lpstr>Pandemic Contagion Tabletop Exercise (TTX)</vt:lpstr>
      <vt:lpstr>Opening Remarks</vt:lpstr>
      <vt:lpstr>Agenda</vt:lpstr>
      <vt:lpstr>Operations Security Reminder</vt:lpstr>
      <vt:lpstr>Pandemic Contagion TTX Overview</vt:lpstr>
      <vt:lpstr>What is a Tabletop  Exercise or “TTX”</vt:lpstr>
      <vt:lpstr>Design and Purpose</vt:lpstr>
      <vt:lpstr>Rules of the TTX</vt:lpstr>
      <vt:lpstr>Scenario</vt:lpstr>
      <vt:lpstr>Overarching Exercise Objectives</vt:lpstr>
      <vt:lpstr>Module 1: Growing contagion within the U.S., but no widespread outbreak in the immediate area</vt:lpstr>
      <vt:lpstr>Module 1 Disclaimer </vt:lpstr>
      <vt:lpstr>Module 1 Scenario Highlights</vt:lpstr>
      <vt:lpstr>Module 1 Scenario Highlights (Cont.)</vt:lpstr>
      <vt:lpstr>Module 1 Policy and Planning: Key Questions</vt:lpstr>
      <vt:lpstr>Module 1 Incident Management: Key Questions</vt:lpstr>
      <vt:lpstr>Module 1 Crisis Communication: Key Questions</vt:lpstr>
      <vt:lpstr>Module 1 Healthcare System Surge: Key Questions</vt:lpstr>
      <vt:lpstr>Module 2: Widespread illness in the immediate area</vt:lpstr>
      <vt:lpstr>Module 2 Disclaimer </vt:lpstr>
      <vt:lpstr>Module 2 Scenario Highlights</vt:lpstr>
      <vt:lpstr>Module 2 Scenario Highlights (Cont.)</vt:lpstr>
      <vt:lpstr>Module 2 Policy and Planning: Key Questions</vt:lpstr>
      <vt:lpstr>Module 2 Incident Management: Key Questions</vt:lpstr>
      <vt:lpstr>Module 2 Crisis Communication: Key Questions</vt:lpstr>
      <vt:lpstr>Module 2 Healthcare System Surge: Key Questions</vt:lpstr>
      <vt:lpstr>Module 3: New cases are slowing/stopped, but a second wave is anticipated</vt:lpstr>
      <vt:lpstr>Module 3 Disclaimer </vt:lpstr>
      <vt:lpstr>Module 3 Scenario Highlights</vt:lpstr>
      <vt:lpstr>Module 3 Scenario Highlights (Cont.)</vt:lpstr>
      <vt:lpstr>Module 3 Policy and Planning: Key Questions</vt:lpstr>
      <vt:lpstr>Module 3 Incident Management: Key Questions</vt:lpstr>
      <vt:lpstr>Module 3 Crisis Communication: Key Questions</vt:lpstr>
      <vt:lpstr>Hotwash</vt:lpstr>
      <vt:lpstr>Summary Report</vt:lpstr>
    </vt:vector>
  </TitlesOfParts>
  <Company>DHHS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Pandemic Contagion Tabletop Exercise PowerPoint Presentation</dc:title>
  <dc:subject>Pandemic Contagion Tabletop Exercise (TTX)</dc:subject>
  <dc:creator>CNA;Tidmans@cna.org</dc:creator>
  <cp:keywords>pandemic, tabletop, ttx, infectious disease, tabletop, covid-19, coronavirus</cp:keywords>
  <cp:lastModifiedBy>Sole Brito, Corina</cp:lastModifiedBy>
  <cp:revision>291</cp:revision>
  <dcterms:created xsi:type="dcterms:W3CDTF">2018-01-29T20:56:18Z</dcterms:created>
  <dcterms:modified xsi:type="dcterms:W3CDTF">2020-03-30T20:56:24Z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0x0101002B2DBCC8A5E7ED47A7D5CBE7407F1D48</vt:lpwstr>
  </property>
</Properties>
</file>